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41"/>
  </p:notesMasterIdLst>
  <p:handoutMasterIdLst>
    <p:handoutMasterId r:id="rId42"/>
  </p:handoutMasterIdLst>
  <p:sldIdLst>
    <p:sldId id="280" r:id="rId5"/>
    <p:sldId id="2146846544" r:id="rId6"/>
    <p:sldId id="2146846560" r:id="rId7"/>
    <p:sldId id="2146846563" r:id="rId8"/>
    <p:sldId id="2146846564" r:id="rId9"/>
    <p:sldId id="2146846562" r:id="rId10"/>
    <p:sldId id="2146846559" r:id="rId11"/>
    <p:sldId id="2146846561" r:id="rId12"/>
    <p:sldId id="2146846573" r:id="rId13"/>
    <p:sldId id="2146846552" r:id="rId14"/>
    <p:sldId id="2146846574" r:id="rId15"/>
    <p:sldId id="2146846578" r:id="rId16"/>
    <p:sldId id="2146846551" r:id="rId17"/>
    <p:sldId id="2146846571" r:id="rId18"/>
    <p:sldId id="2146846582" r:id="rId19"/>
    <p:sldId id="2146846557" r:id="rId20"/>
    <p:sldId id="2146846570" r:id="rId21"/>
    <p:sldId id="2146846583" r:id="rId22"/>
    <p:sldId id="2146846584" r:id="rId23"/>
    <p:sldId id="2146846586" r:id="rId24"/>
    <p:sldId id="2146846555" r:id="rId25"/>
    <p:sldId id="2146846567" r:id="rId26"/>
    <p:sldId id="2146846585" r:id="rId27"/>
    <p:sldId id="2146846587" r:id="rId28"/>
    <p:sldId id="2146846565" r:id="rId29"/>
    <p:sldId id="2146846568" r:id="rId30"/>
    <p:sldId id="2146846579" r:id="rId31"/>
    <p:sldId id="2146846588" r:id="rId32"/>
    <p:sldId id="2146846590" r:id="rId33"/>
    <p:sldId id="2146846580" r:id="rId34"/>
    <p:sldId id="2146846589" r:id="rId35"/>
    <p:sldId id="2146846566" r:id="rId36"/>
    <p:sldId id="2146846591" r:id="rId37"/>
    <p:sldId id="2146846581" r:id="rId38"/>
    <p:sldId id="2146846577" r:id="rId39"/>
    <p:sldId id="214684654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DD953D74-7904-4D67-B29A-8579EF25FE3E}">
          <p14:sldIdLst>
            <p14:sldId id="280"/>
          </p14:sldIdLst>
        </p14:section>
        <p14:section name="Divider" id="{323F37D5-73E1-40A0-AA41-F432A5C269AD}">
          <p14:sldIdLst>
            <p14:sldId id="2146846544"/>
            <p14:sldId id="2146846560"/>
            <p14:sldId id="2146846563"/>
            <p14:sldId id="2146846564"/>
            <p14:sldId id="2146846562"/>
            <p14:sldId id="2146846559"/>
            <p14:sldId id="2146846561"/>
            <p14:sldId id="2146846573"/>
            <p14:sldId id="2146846552"/>
            <p14:sldId id="2146846574"/>
            <p14:sldId id="2146846578"/>
            <p14:sldId id="2146846551"/>
            <p14:sldId id="2146846571"/>
            <p14:sldId id="2146846582"/>
            <p14:sldId id="2146846557"/>
            <p14:sldId id="2146846570"/>
            <p14:sldId id="2146846583"/>
            <p14:sldId id="2146846584"/>
            <p14:sldId id="2146846586"/>
            <p14:sldId id="2146846555"/>
            <p14:sldId id="2146846567"/>
            <p14:sldId id="2146846585"/>
            <p14:sldId id="2146846587"/>
            <p14:sldId id="2146846565"/>
            <p14:sldId id="2146846568"/>
            <p14:sldId id="2146846579"/>
            <p14:sldId id="2146846588"/>
            <p14:sldId id="2146846590"/>
            <p14:sldId id="2146846580"/>
            <p14:sldId id="2146846589"/>
            <p14:sldId id="2146846566"/>
            <p14:sldId id="2146846591"/>
            <p14:sldId id="2146846581"/>
            <p14:sldId id="2146846577"/>
          </p14:sldIdLst>
        </p14:section>
        <p14:section name="Content Slides" id="{BE54C7ED-6960-458B-8927-BBBA892FB5D7}">
          <p14:sldIdLst>
            <p14:sldId id="21468465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9E61C6"/>
    <a:srgbClr val="000000"/>
    <a:srgbClr val="E481F4"/>
    <a:srgbClr val="540B80"/>
    <a:srgbClr val="B05787"/>
    <a:srgbClr val="E683E5"/>
    <a:srgbClr val="E784ED"/>
    <a:srgbClr val="D373AA"/>
    <a:srgbClr val="661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3" autoAdjust="0"/>
    <p:restoredTop sz="96327" autoAdjust="0"/>
  </p:normalViewPr>
  <p:slideViewPr>
    <p:cSldViewPr snapToGrid="0">
      <p:cViewPr varScale="1">
        <p:scale>
          <a:sx n="150" d="100"/>
          <a:sy n="150" d="100"/>
        </p:scale>
        <p:origin x="400" y="160"/>
      </p:cViewPr>
      <p:guideLst/>
    </p:cSldViewPr>
  </p:slideViewPr>
  <p:outlineViewPr>
    <p:cViewPr>
      <p:scale>
        <a:sx n="33" d="100"/>
        <a:sy n="33" d="100"/>
      </p:scale>
      <p:origin x="0" y="-3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58"/>
    </p:cViewPr>
  </p:sorterViewPr>
  <p:notesViewPr>
    <p:cSldViewPr snapToGrid="0">
      <p:cViewPr>
        <p:scale>
          <a:sx n="1" d="2"/>
          <a:sy n="1" d="2"/>
        </p:scale>
        <p:origin x="4548" y="9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2C2E1B-C643-4428-9DD2-C276FD7AC5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B587A-A0B1-4C78-9963-85EFA06265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5A6E-CA6C-41F2-81CC-4BEA33C731FC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CBDE8-DA83-49BA-A619-CDA12F4A6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9E3DB-95A1-4892-8878-559499A28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A5CFD-2BFC-4291-B654-E23EEF99D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5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Imag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9D2468-CD32-4338-9221-5C6C94086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FDDD40-0F82-371D-5B5A-CA4F0AFE1FBE}"/>
              </a:ext>
            </a:extLst>
          </p:cNvPr>
          <p:cNvSpPr/>
          <p:nvPr userDrawn="1"/>
        </p:nvSpPr>
        <p:spPr>
          <a:xfrm>
            <a:off x="0" y="2816772"/>
            <a:ext cx="12192000" cy="404122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7361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Change Picture…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39E39A-5D18-4A2F-A4C7-DF7A0B5A2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0613" y="3591203"/>
            <a:ext cx="6141200" cy="2249063"/>
          </a:xfrm>
        </p:spPr>
        <p:txBody>
          <a:bodyPr anchor="b"/>
          <a:lstStyle>
            <a:lvl1pPr algn="l">
              <a:lnSpc>
                <a:spcPct val="90000"/>
              </a:lnSpc>
              <a:defRPr sz="6000" b="0" spc="-15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pic>
        <p:nvPicPr>
          <p:cNvPr id="13" name="Graphic 5">
            <a:extLst>
              <a:ext uri="{FF2B5EF4-FFF2-40B4-BE49-F238E27FC236}">
                <a16:creationId xmlns:a16="http://schemas.microsoft.com/office/drawing/2014/main" id="{50934E69-E648-48C4-9E7E-2FEAFEDA37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5520" y="5588642"/>
            <a:ext cx="1884233" cy="497650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3B5CD23D-087E-427E-B9E3-D7C44EC572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0613" y="5953691"/>
            <a:ext cx="4301168" cy="54864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 i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Place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870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4805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CB41C-D5AC-4792-8879-7ABFCB9E0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872319"/>
            <a:ext cx="11430000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Sub headline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28270-9CAF-7609-5995-5D13D8567F4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4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s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1038912"/>
            <a:ext cx="11429999" cy="4572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3000"/>
            </a:lvl1pPr>
          </a:lstStyle>
          <a:p>
            <a:r>
              <a:rPr lang="en-GB" dirty="0"/>
              <a:t>Place headline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418" y="3080647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200" b="0"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69418" y="2484272"/>
            <a:ext cx="2571749" cy="457200"/>
          </a:xfrm>
        </p:spPr>
        <p:txBody>
          <a:bodyPr anchor="ctr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00" b="1">
                <a:solidFill>
                  <a:schemeClr val="accent4"/>
                </a:solidFill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522168" y="3080647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200" b="0"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</a:t>
            </a:r>
            <a:br>
              <a:rPr lang="en-US"/>
            </a:br>
            <a:r>
              <a:rPr lang="en-US"/>
              <a:t>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22168" y="2484272"/>
            <a:ext cx="2571750" cy="457200"/>
          </a:xfrm>
        </p:spPr>
        <p:txBody>
          <a:bodyPr anchor="ctr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00" b="1">
                <a:solidFill>
                  <a:schemeClr val="accent4"/>
                </a:solidFill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74918" y="3080647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200" b="0"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74918" y="2484272"/>
            <a:ext cx="2571750" cy="457200"/>
          </a:xfrm>
        </p:spPr>
        <p:txBody>
          <a:bodyPr anchor="ctr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00" b="1">
                <a:solidFill>
                  <a:schemeClr val="accent4"/>
                </a:solidFill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427668" y="3080647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200" b="0"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</a:t>
            </a:r>
            <a:br>
              <a:rPr lang="en-US"/>
            </a:br>
            <a:r>
              <a:rPr lang="en-US"/>
              <a:t>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427668" y="2484272"/>
            <a:ext cx="2571750" cy="457200"/>
          </a:xfrm>
        </p:spPr>
        <p:txBody>
          <a:bodyPr anchor="ctr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00" b="1">
                <a:solidFill>
                  <a:schemeClr val="accent4"/>
                </a:solidFill>
                <a:latin typeface="Graphik Semibold" panose="020B07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71499" y="4163208"/>
            <a:ext cx="2571749" cy="162803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600"/>
            </a:lvl1pPr>
            <a:lvl2pPr marL="228600" indent="0">
              <a:spcAft>
                <a:spcPts val="1200"/>
              </a:spcAft>
              <a:buNone/>
              <a:defRPr sz="1200"/>
            </a:lvl2pPr>
            <a:lvl3pPr marL="457200" indent="0">
              <a:spcAft>
                <a:spcPts val="1200"/>
              </a:spcAft>
              <a:buNone/>
              <a:defRPr sz="1200"/>
            </a:lvl3pPr>
            <a:lvl4pPr marL="685800" indent="0">
              <a:spcAft>
                <a:spcPts val="1200"/>
              </a:spcAft>
              <a:buNone/>
              <a:defRPr sz="1200"/>
            </a:lvl4pPr>
            <a:lvl5pPr marL="914400" indent="0">
              <a:spcAft>
                <a:spcPts val="1200"/>
              </a:spcAft>
              <a:buNone/>
              <a:defRPr sz="1200"/>
            </a:lvl5pPr>
            <a:lvl6pPr marL="11113" indent="0">
              <a:spcAft>
                <a:spcPts val="1200"/>
              </a:spcAft>
              <a:buFont typeface="Arial" panose="020B0604020202020204" pitchFamily="34" charset="0"/>
              <a:buNone/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524250" y="4163208"/>
            <a:ext cx="2571749" cy="162803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600"/>
            </a:lvl1pPr>
            <a:lvl2pPr marL="228600" indent="0">
              <a:spcAft>
                <a:spcPts val="1200"/>
              </a:spcAft>
              <a:buNone/>
              <a:defRPr sz="1200"/>
            </a:lvl2pPr>
            <a:lvl3pPr marL="457200" indent="0">
              <a:spcAft>
                <a:spcPts val="1200"/>
              </a:spcAft>
              <a:buNone/>
              <a:defRPr sz="1200"/>
            </a:lvl3pPr>
            <a:lvl4pPr marL="685800" indent="0">
              <a:spcAft>
                <a:spcPts val="1200"/>
              </a:spcAft>
              <a:buNone/>
              <a:defRPr sz="1200"/>
            </a:lvl4pPr>
            <a:lvl5pPr marL="914400" indent="0">
              <a:spcAft>
                <a:spcPts val="1200"/>
              </a:spcAft>
              <a:buNone/>
              <a:defRPr sz="1200"/>
            </a:lvl5pPr>
            <a:lvl6pPr marL="11113" indent="0">
              <a:spcAft>
                <a:spcPts val="1200"/>
              </a:spcAft>
              <a:buFont typeface="Arial" panose="020B0604020202020204" pitchFamily="34" charset="0"/>
              <a:buNone/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477000" y="4163208"/>
            <a:ext cx="2571749" cy="162803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600"/>
            </a:lvl1pPr>
            <a:lvl2pPr marL="228600" indent="0">
              <a:spcAft>
                <a:spcPts val="1200"/>
              </a:spcAft>
              <a:buNone/>
              <a:defRPr sz="1200"/>
            </a:lvl2pPr>
            <a:lvl3pPr marL="457200" indent="0">
              <a:spcAft>
                <a:spcPts val="1200"/>
              </a:spcAft>
              <a:buNone/>
              <a:defRPr sz="1200"/>
            </a:lvl3pPr>
            <a:lvl4pPr marL="685800" indent="0">
              <a:spcAft>
                <a:spcPts val="1200"/>
              </a:spcAft>
              <a:buNone/>
              <a:defRPr sz="1200"/>
            </a:lvl4pPr>
            <a:lvl5pPr marL="914400" indent="0">
              <a:spcAft>
                <a:spcPts val="1200"/>
              </a:spcAft>
              <a:buNone/>
              <a:defRPr sz="1200"/>
            </a:lvl5pPr>
            <a:lvl6pPr marL="11113" indent="0">
              <a:spcAft>
                <a:spcPts val="1200"/>
              </a:spcAft>
              <a:buFont typeface="Arial" panose="020B0604020202020204" pitchFamily="34" charset="0"/>
              <a:buNone/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429750" y="4163208"/>
            <a:ext cx="2571749" cy="162803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600"/>
            </a:lvl1pPr>
            <a:lvl2pPr marL="228600" indent="0">
              <a:spcAft>
                <a:spcPts val="1200"/>
              </a:spcAft>
              <a:buNone/>
              <a:defRPr sz="1200"/>
            </a:lvl2pPr>
            <a:lvl3pPr marL="457200" indent="0">
              <a:spcAft>
                <a:spcPts val="1200"/>
              </a:spcAft>
              <a:buNone/>
              <a:defRPr sz="1200"/>
            </a:lvl3pPr>
            <a:lvl4pPr marL="685800" indent="0">
              <a:spcAft>
                <a:spcPts val="1200"/>
              </a:spcAft>
              <a:buNone/>
              <a:defRPr sz="1200"/>
            </a:lvl4pPr>
            <a:lvl5pPr marL="914400" indent="0">
              <a:spcAft>
                <a:spcPts val="1200"/>
              </a:spcAft>
              <a:buNone/>
              <a:defRPr sz="1200"/>
            </a:lvl5pPr>
            <a:lvl6pPr marL="11113" indent="0">
              <a:spcAft>
                <a:spcPts val="1200"/>
              </a:spcAft>
              <a:buFont typeface="Arial" panose="020B0604020202020204" pitchFamily="34" charset="0"/>
              <a:buNone/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BD26F1EA-C5F0-4A85-887A-B17E3C4F1D42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D15C-09C5-8CF2-1512-FC9FE2F6705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82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ey Message Gradient">
    <p:bg>
      <p:bgPr>
        <a:gradFill flip="none" rotWithShape="1">
          <a:gsLst>
            <a:gs pos="100000">
              <a:srgbClr val="E683E5"/>
            </a:gs>
            <a:gs pos="0">
              <a:srgbClr val="6619B7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8000" b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9C8F9BD-D1C9-0778-BB17-24E9D179C3C3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666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4805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000" b="1">
                <a:latin typeface="+mj-lt"/>
              </a:defRPr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6DA41-A277-0251-628F-55F3CCCF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9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8742B-F85F-AD10-68D9-60D2B2FBB157}"/>
              </a:ext>
            </a:extLst>
          </p:cNvPr>
          <p:cNvSpPr txBox="1"/>
          <p:nvPr userDrawn="1"/>
        </p:nvSpPr>
        <p:spPr>
          <a:xfrm>
            <a:off x="8690114" y="6509903"/>
            <a:ext cx="2749825" cy="2513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Copyright © 2023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0BD2F-56B0-917F-09CA-C50AB97FD129}"/>
              </a:ext>
            </a:extLst>
          </p:cNvPr>
          <p:cNvSpPr txBox="1">
            <a:spLocks/>
          </p:cNvSpPr>
          <p:nvPr userDrawn="1"/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CC9E6EB9-168E-4914-8CC7-2E853AFB4F1B}" type="slidenum"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07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32" r:id="rId2"/>
    <p:sldLayoutId id="2147483834" r:id="rId3"/>
    <p:sldLayoutId id="2147483837" r:id="rId4"/>
    <p:sldLayoutId id="2147483748" r:id="rId5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chunkviz.up.railway.ap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huggingface.co/spaces/mteb/leaderboar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et.life/why-you-shouldnt-invest-in-vector-databases-c0cd3f59d23c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unkviz.up.railway.app/" TargetMode="External"/><Relationship Id="rId7" Type="http://schemas.openxmlformats.org/officeDocument/2006/relationships/hyperlink" Target="https://github.com/TrivadisPF/platys-modern-data-platform" TargetMode="External"/><Relationship Id="rId2" Type="http://schemas.openxmlformats.org/officeDocument/2006/relationships/hyperlink" Target="https://huggingface.co/spaces/m-ric/chunk_visual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rivadispf/platys" TargetMode="External"/><Relationship Id="rId5" Type="http://schemas.openxmlformats.org/officeDocument/2006/relationships/hyperlink" Target="https://ollama.com/" TargetMode="External"/><Relationship Id="rId4" Type="http://schemas.openxmlformats.org/officeDocument/2006/relationships/hyperlink" Target="https://neo4j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nlmatics/llmsherpa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unstructured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hub.com/run-llama/llama_pa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157D-A7BB-4FC1-99F5-76794F506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613" y="3591203"/>
            <a:ext cx="8112442" cy="957937"/>
          </a:xfrm>
        </p:spPr>
        <p:txBody>
          <a:bodyPr/>
          <a:lstStyle/>
          <a:p>
            <a:r>
              <a:rPr lang="en-GB" i="1" dirty="0">
                <a:effectLst/>
                <a:latin typeface="Arial" panose="020B0604020202020204" pitchFamily="34" charset="0"/>
              </a:rPr>
              <a:t>Introducing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Graph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RAG</a:t>
            </a:r>
            <a:endParaRPr lang="en-GB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4414FE-C701-45D5-911C-885F6F2CE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13" y="4549140"/>
            <a:ext cx="7572114" cy="548640"/>
          </a:xfrm>
        </p:spPr>
        <p:txBody>
          <a:bodyPr/>
          <a:lstStyle/>
          <a:p>
            <a:r>
              <a:rPr lang="en-GB" i="1" dirty="0">
                <a:latin typeface="Arial" panose="020B0604020202020204" pitchFamily="34" charset="0"/>
              </a:rPr>
              <a:t>E</a:t>
            </a:r>
            <a:r>
              <a:rPr lang="en-GB" i="1" dirty="0">
                <a:effectLst/>
                <a:latin typeface="Arial" panose="020B0604020202020204" pitchFamily="34" charset="0"/>
              </a:rPr>
              <a:t>nhancing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language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latin typeface="Arial" panose="020B0604020202020204" pitchFamily="34" charset="0"/>
              </a:rPr>
              <a:t>m</a:t>
            </a:r>
            <a:r>
              <a:rPr lang="en-GB" i="1" dirty="0">
                <a:effectLst/>
                <a:latin typeface="Arial" panose="020B0604020202020204" pitchFamily="34" charset="0"/>
              </a:rPr>
              <a:t>odels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with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external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i="1" dirty="0">
                <a:effectLst/>
                <a:latin typeface="Arial" panose="020B0604020202020204" pitchFamily="34" charset="0"/>
              </a:rPr>
              <a:t>knowledge</a:t>
            </a:r>
          </a:p>
          <a:p>
            <a:endParaRPr lang="en-GB" i="1" dirty="0">
              <a:latin typeface="Arial" panose="020B0604020202020204" pitchFamily="34" charset="0"/>
            </a:endParaRPr>
          </a:p>
          <a:p>
            <a:r>
              <a:rPr lang="en-GB" i="1" dirty="0">
                <a:effectLst/>
                <a:latin typeface="Arial" panose="020B0604020202020204" pitchFamily="34" charset="0"/>
              </a:rPr>
              <a:t>Guido Schmutz (</a:t>
            </a:r>
            <a:r>
              <a:rPr lang="en-GB" dirty="0">
                <a:effectLst/>
                <a:latin typeface="Arial" panose="020B0604020202020204" pitchFamily="34" charset="0"/>
              </a:rPr>
              <a:t>Senior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Arial" panose="020B0604020202020204" pitchFamily="34" charset="0"/>
              </a:rPr>
              <a:t>Manager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Arial" panose="020B0604020202020204" pitchFamily="34" charset="0"/>
              </a:rPr>
              <a:t>&amp;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>
                <a:effectLst/>
                <a:latin typeface="Arial" panose="020B0604020202020204" pitchFamily="34" charset="0"/>
              </a:rPr>
              <a:t>Architect)</a:t>
            </a:r>
            <a:endParaRPr lang="en-GB" i="1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1BB3903-4FFC-A119-C67C-6E284200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Chunking Strategy and Size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2106A6A-B14B-A659-B8F8-677464D44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Breaking up data into smaller pieces or chunks is a crucial step in a RAG solution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D147A6-A5DC-AF1F-79AE-2207AEC5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36" y="1286256"/>
            <a:ext cx="4177159" cy="502564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8A27B9-5944-5E43-EB9C-553477F7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253663"/>
            <a:ext cx="3749039" cy="5082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6666CA-A9A5-D3CF-2EEE-ECBE6AFC5E66}"/>
              </a:ext>
            </a:extLst>
          </p:cNvPr>
          <p:cNvSpPr txBox="1"/>
          <p:nvPr/>
        </p:nvSpPr>
        <p:spPr>
          <a:xfrm>
            <a:off x="6952336" y="6311900"/>
            <a:ext cx="341283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400" noProof="0" dirty="0">
                <a:hlinkClick r:id="rId4"/>
              </a:rPr>
              <a:t>https://chunkviz.up.railway.app/</a:t>
            </a:r>
            <a:r>
              <a:rPr lang="en-GB" sz="1400" noProof="0" dirty="0"/>
              <a:t>	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40E92A2-59B9-C4F2-9595-290AEEE42B13}"/>
              </a:ext>
            </a:extLst>
          </p:cNvPr>
          <p:cNvSpPr/>
          <p:nvPr/>
        </p:nvSpPr>
        <p:spPr>
          <a:xfrm>
            <a:off x="4805152" y="3431032"/>
            <a:ext cx="1925904" cy="7980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2000" b="1" dirty="0"/>
              <a:t>Chunking</a:t>
            </a:r>
            <a:endParaRPr lang="en-GB" b="1" dirty="0"/>
          </a:p>
        </p:txBody>
      </p:sp>
      <p:pic>
        <p:nvPicPr>
          <p:cNvPr id="3" name="Picture 2" descr="Spring Digest – springBoot">
            <a:extLst>
              <a:ext uri="{FF2B5EF4-FFF2-40B4-BE49-F238E27FC236}">
                <a16:creationId xmlns:a16="http://schemas.microsoft.com/office/drawing/2014/main" id="{F7C4D7DE-33AD-BBF2-920B-E46A8BCE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4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6CB5-B8B6-8D98-D7ED-9663AC88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Which Embedding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DC139-335F-037F-AD17-0F733BFA0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0FB56-59F1-3709-A59A-890FA59803E8}"/>
              </a:ext>
            </a:extLst>
          </p:cNvPr>
          <p:cNvSpPr txBox="1"/>
          <p:nvPr/>
        </p:nvSpPr>
        <p:spPr>
          <a:xfrm>
            <a:off x="2873829" y="6085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https://huggingface.co/spaces/mteb/leaderboard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C7657-6EAA-3A64-82C9-E9A3C300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1" y="2268845"/>
            <a:ext cx="8817428" cy="37842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2B3C12-FB35-614E-02ED-43574EE39F4B}"/>
              </a:ext>
            </a:extLst>
          </p:cNvPr>
          <p:cNvSpPr/>
          <p:nvPr/>
        </p:nvSpPr>
        <p:spPr>
          <a:xfrm>
            <a:off x="2873829" y="5064833"/>
            <a:ext cx="8817428" cy="3374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895F4-E2B5-8B83-D39D-2636A48B28FF}"/>
              </a:ext>
            </a:extLst>
          </p:cNvPr>
          <p:cNvSpPr txBox="1"/>
          <p:nvPr/>
        </p:nvSpPr>
        <p:spPr>
          <a:xfrm>
            <a:off x="380999" y="1372782"/>
            <a:ext cx="1143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Decided to use  </a:t>
            </a:r>
            <a:r>
              <a:rPr lang="en-GB" b="1" dirty="0"/>
              <a:t>mxbai-embed-large-v1</a:t>
            </a:r>
            <a:r>
              <a:rPr lang="en-GB" dirty="0"/>
              <a:t> as it is part of </a:t>
            </a:r>
            <a:r>
              <a:rPr lang="en-GB" dirty="0" err="1"/>
              <a:t>Ollama</a:t>
            </a:r>
            <a:r>
              <a:rPr lang="en-GB" dirty="0"/>
              <a:t> =&gt; </a:t>
            </a:r>
            <a:r>
              <a:rPr lang="en-GB" b="1" dirty="0"/>
              <a:t>max tokens = 512</a:t>
            </a:r>
            <a:r>
              <a:rPr lang="en-GB" dirty="0"/>
              <a:t> must be taken into account when choosing chunk size =&gt; for each chunk we create an </a:t>
            </a:r>
            <a:r>
              <a:rPr lang="en-GB" dirty="0" err="1"/>
              <a:t>ebedding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79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37E9-5C11-719A-FDC8-E6CD5B97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Which Vector DB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7611-3763-A5D9-E5AC-E321FF8AA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Using a graph database (Neo4J) combines vector searches with graph searches and traversal</a:t>
            </a:r>
          </a:p>
        </p:txBody>
      </p:sp>
      <p:pic>
        <p:nvPicPr>
          <p:cNvPr id="4" name="Picture 2" descr="The landscape of vector databases">
            <a:extLst>
              <a:ext uri="{FF2B5EF4-FFF2-40B4-BE49-F238E27FC236}">
                <a16:creationId xmlns:a16="http://schemas.microsoft.com/office/drawing/2014/main" id="{8C68AD39-6057-CF8E-F30D-C3E85DAE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63" y="1567092"/>
            <a:ext cx="7210223" cy="428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15D5-BC4C-339C-D889-6D467692596A}"/>
              </a:ext>
            </a:extLst>
          </p:cNvPr>
          <p:cNvSpPr txBox="1"/>
          <p:nvPr/>
        </p:nvSpPr>
        <p:spPr>
          <a:xfrm>
            <a:off x="2704315" y="5943600"/>
            <a:ext cx="71628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200" noProof="0" dirty="0"/>
              <a:t>Source: </a:t>
            </a:r>
            <a:r>
              <a:rPr lang="en-GB" sz="1200" noProof="0" dirty="0">
                <a:hlinkClick r:id="rId3"/>
              </a:rPr>
              <a:t>https://blog.det.life/why-you-shouldnt-invest-in-vector-databases-c0cd3f59d23c</a:t>
            </a:r>
            <a:endParaRPr lang="en-GB" sz="1200" noProof="0" dirty="0"/>
          </a:p>
          <a:p>
            <a:pPr algn="l" defTabSz="228600">
              <a:spcAft>
                <a:spcPts val="1200"/>
              </a:spcAft>
            </a:pPr>
            <a:endParaRPr lang="en-GB" sz="1200" noProof="0" dirty="0"/>
          </a:p>
        </p:txBody>
      </p:sp>
      <p:pic>
        <p:nvPicPr>
          <p:cNvPr id="6" name="Picture 4" descr="Neo4j - Wikipedia">
            <a:extLst>
              <a:ext uri="{FF2B5EF4-FFF2-40B4-BE49-F238E27FC236}">
                <a16:creationId xmlns:a16="http://schemas.microsoft.com/office/drawing/2014/main" id="{18F84821-EA94-23F5-0E04-082C813D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57" y="4696018"/>
            <a:ext cx="963851" cy="3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4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5CEE9-6523-3EBF-3723-0E273FE6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013" y="3080647"/>
            <a:ext cx="2571749" cy="822960"/>
          </a:xfrm>
        </p:spPr>
        <p:txBody>
          <a:bodyPr/>
          <a:lstStyle/>
          <a:p>
            <a:pPr algn="ctr"/>
            <a:r>
              <a:rPr lang="en-GB" sz="1600" dirty="0"/>
              <a:t>popular native graph database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D0CB3-7265-0D3A-6452-20C1DFB70F5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7013" y="2484272"/>
            <a:ext cx="2571749" cy="457200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Neo4J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040C20-2CE9-9900-1E2E-A3DB253BD85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69763" y="3080647"/>
            <a:ext cx="2571750" cy="822960"/>
          </a:xfrm>
        </p:spPr>
        <p:txBody>
          <a:bodyPr/>
          <a:lstStyle/>
          <a:p>
            <a:pPr algn="ctr"/>
            <a:r>
              <a:rPr lang="en-GB" sz="1600" dirty="0"/>
              <a:t>Running LLMs locally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DDB9EF-5E9E-FC0C-A1F4-2FCD2CBFD123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369763" y="2484272"/>
            <a:ext cx="2571750" cy="457200"/>
          </a:xfrm>
        </p:spPr>
        <p:txBody>
          <a:bodyPr/>
          <a:lstStyle/>
          <a:p>
            <a:pPr algn="ctr"/>
            <a:r>
              <a:rPr lang="en-GB" sz="2400" dirty="0" err="1">
                <a:solidFill>
                  <a:schemeClr val="accent2"/>
                </a:solidFill>
              </a:rPr>
              <a:t>Ollama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4855BA-3700-69C8-2ECB-6749C6C0AD2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322513" y="3080647"/>
            <a:ext cx="2571750" cy="822960"/>
          </a:xfrm>
        </p:spPr>
        <p:txBody>
          <a:bodyPr/>
          <a:lstStyle/>
          <a:p>
            <a:pPr algn="ctr"/>
            <a:r>
              <a:rPr lang="en-GB" sz="1600" dirty="0"/>
              <a:t>Simplify the creating of apps levering LLMs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D3C918-80E1-DB29-5BA7-71E324DC565E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322513" y="2484272"/>
            <a:ext cx="2571750" cy="457200"/>
          </a:xfrm>
        </p:spPr>
        <p:txBody>
          <a:bodyPr/>
          <a:lstStyle/>
          <a:p>
            <a:pPr algn="ctr"/>
            <a:r>
              <a:rPr lang="en-GB" sz="2400" dirty="0" err="1">
                <a:solidFill>
                  <a:schemeClr val="accent2"/>
                </a:solidFill>
              </a:rPr>
              <a:t>Langchain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0CDE8C-2C83-DA49-303A-EE0424F196E5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9275263" y="3080647"/>
            <a:ext cx="2571750" cy="822960"/>
          </a:xfrm>
        </p:spPr>
        <p:txBody>
          <a:bodyPr/>
          <a:lstStyle/>
          <a:p>
            <a:pPr algn="ctr"/>
            <a:r>
              <a:rPr lang="en-GB" sz="1600" dirty="0"/>
              <a:t>Accelerator for setting up modern data platforms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740DF-90B3-4A36-F992-C27E11BB4186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275263" y="2484272"/>
            <a:ext cx="2571750" cy="457200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chemeClr val="accent2"/>
                </a:solidFill>
              </a:rPr>
              <a:t>Platys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D9675D-F75A-D36B-C9F5-B9F700DB6C87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419094" y="3765326"/>
            <a:ext cx="2571749" cy="2025912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Native </a:t>
            </a:r>
            <a:r>
              <a:rPr lang="en-GB" sz="1400" dirty="0" err="1">
                <a:latin typeface="+mj-lt"/>
              </a:rPr>
              <a:t>Labeled</a:t>
            </a:r>
            <a:r>
              <a:rPr lang="en-GB" sz="1400" dirty="0">
                <a:latin typeface="+mj-lt"/>
              </a:rPr>
              <a:t> Property Graph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Cypher Query Language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Graph Algorithms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Provides Vector Indices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400" dirty="0"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79C3A0-14F0-C3EB-E78D-8BEBC5A13846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371845" y="3765326"/>
            <a:ext cx="2571749" cy="2025912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Provides access to many high-quality LLMs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Can be installed on Mac, Windows or Linux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Uses GPU if available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C81C335-0F9E-4547-C082-B2B79E197724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6324595" y="3765326"/>
            <a:ext cx="2571749" cy="2025912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Powerful tool for building LLM apps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provides components, such as prompt templates, chains, agents, memory, and document loaders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Integrates with various vector stores</a:t>
            </a:r>
            <a:endParaRPr lang="en-GB" sz="1400" dirty="0">
              <a:latin typeface="+mj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099C67-5A06-0E8E-77B4-6C7939637C95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9277345" y="3765326"/>
            <a:ext cx="2571749" cy="2025912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Generate docker compose stacks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To be used for Proof-of-Concepts (PoC) or trainings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Very lightweight, runs on a single machine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Open Source</a:t>
            </a:r>
          </a:p>
          <a:p>
            <a:pPr algn="ctr"/>
            <a:endParaRPr lang="en-GB" sz="1400" dirty="0">
              <a:latin typeface="+mj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7B70B92-1AF6-E74A-D554-1F76EBBC26B9}"/>
              </a:ext>
            </a:extLst>
          </p:cNvPr>
          <p:cNvSpPr txBox="1">
            <a:spLocks/>
          </p:cNvSpPr>
          <p:nvPr/>
        </p:nvSpPr>
        <p:spPr>
          <a:xfrm>
            <a:off x="381000" y="381000"/>
            <a:ext cx="11430000" cy="4480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Use Case - </a:t>
            </a:r>
            <a:r>
              <a:rPr lang="en-GB" dirty="0" err="1"/>
              <a:t>Toolstack</a:t>
            </a:r>
            <a:r>
              <a:rPr lang="en-GB" dirty="0"/>
              <a:t> used </a:t>
            </a:r>
          </a:p>
        </p:txBody>
      </p:sp>
      <p:pic>
        <p:nvPicPr>
          <p:cNvPr id="5124" name="Picture 4" descr="Neo4j - Wikipedia">
            <a:extLst>
              <a:ext uri="{FF2B5EF4-FFF2-40B4-BE49-F238E27FC236}">
                <a16:creationId xmlns:a16="http://schemas.microsoft.com/office/drawing/2014/main" id="{D2C380F5-5484-37F8-7473-9B0DB779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90" y="1530742"/>
            <a:ext cx="1524794" cy="5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stering Prompt Engineering for LLM Applications with LangChain">
            <a:extLst>
              <a:ext uri="{FF2B5EF4-FFF2-40B4-BE49-F238E27FC236}">
                <a16:creationId xmlns:a16="http://schemas.microsoft.com/office/drawing/2014/main" id="{21D8401E-8C62-6FE5-A903-DF8B2710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48" y="1081412"/>
            <a:ext cx="1382919" cy="138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llama And 26 Other AI Alternatives For Large Language Models">
            <a:extLst>
              <a:ext uri="{FF2B5EF4-FFF2-40B4-BE49-F238E27FC236}">
                <a16:creationId xmlns:a16="http://schemas.microsoft.com/office/drawing/2014/main" id="{A71572A7-87E3-7EF0-39B4-7FEACCEF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09" y="1225991"/>
            <a:ext cx="1119106" cy="11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D3A6F797-DCF5-FDD5-D0E6-BB4FD90A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2674" y="1191798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Ollama And 26 Other AI Alternatives For Large Language Models">
            <a:extLst>
              <a:ext uri="{FF2B5EF4-FFF2-40B4-BE49-F238E27FC236}">
                <a16:creationId xmlns:a16="http://schemas.microsoft.com/office/drawing/2014/main" id="{207F8E71-90A6-6738-6406-719EE233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89" y="1198668"/>
            <a:ext cx="1119106" cy="111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D07FE6-D7FD-68A2-0161-F441B1DCD01D}"/>
              </a:ext>
            </a:extLst>
          </p:cNvPr>
          <p:cNvSpPr txBox="1"/>
          <p:nvPr/>
        </p:nvSpPr>
        <p:spPr>
          <a:xfrm>
            <a:off x="1343891" y="-983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858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11A-5B0C-C950-9CCF-6947FF57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5B34-D751-9DB1-DF27-6FA0F5B0D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Traditional RAG with chunking on full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7559-6C32-C9D6-9193-29E2884C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8" y="1614020"/>
            <a:ext cx="4864825" cy="45776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DFC52B-DD08-A4CC-4577-FC9DC1E23ADC}"/>
              </a:ext>
            </a:extLst>
          </p:cNvPr>
          <p:cNvSpPr/>
          <p:nvPr/>
        </p:nvSpPr>
        <p:spPr>
          <a:xfrm>
            <a:off x="6599911" y="178853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B4108-6468-6EBA-1D56-C5CB93E91E27}"/>
              </a:ext>
            </a:extLst>
          </p:cNvPr>
          <p:cNvSpPr/>
          <p:nvPr/>
        </p:nvSpPr>
        <p:spPr>
          <a:xfrm>
            <a:off x="381001" y="1582772"/>
            <a:ext cx="5037792" cy="879534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1DB0A-F3A2-F610-457E-5CBF3FF9867B}"/>
              </a:ext>
            </a:extLst>
          </p:cNvPr>
          <p:cNvSpPr/>
          <p:nvPr/>
        </p:nvSpPr>
        <p:spPr>
          <a:xfrm>
            <a:off x="381000" y="2499658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F040E-75C8-5B5F-F8B6-167BD5234937}"/>
              </a:ext>
            </a:extLst>
          </p:cNvPr>
          <p:cNvSpPr/>
          <p:nvPr/>
        </p:nvSpPr>
        <p:spPr>
          <a:xfrm>
            <a:off x="381000" y="3030069"/>
            <a:ext cx="5037792" cy="725082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1307-1718-F47A-BEBD-062D0941D23E}"/>
              </a:ext>
            </a:extLst>
          </p:cNvPr>
          <p:cNvSpPr/>
          <p:nvPr/>
        </p:nvSpPr>
        <p:spPr>
          <a:xfrm>
            <a:off x="391834" y="3846925"/>
            <a:ext cx="5037792" cy="80646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4D87B-F5F4-5EC7-EEFE-88256A1D6B2E}"/>
              </a:ext>
            </a:extLst>
          </p:cNvPr>
          <p:cNvSpPr/>
          <p:nvPr/>
        </p:nvSpPr>
        <p:spPr>
          <a:xfrm>
            <a:off x="397040" y="4769568"/>
            <a:ext cx="5037792" cy="61990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90CC-55DC-7440-EF4A-924A4DF251CC}"/>
              </a:ext>
            </a:extLst>
          </p:cNvPr>
          <p:cNvSpPr/>
          <p:nvPr/>
        </p:nvSpPr>
        <p:spPr>
          <a:xfrm>
            <a:off x="391834" y="5444156"/>
            <a:ext cx="5037792" cy="61990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C9EB86-6647-A78F-D5F6-E0AD53FAFC2E}"/>
              </a:ext>
            </a:extLst>
          </p:cNvPr>
          <p:cNvSpPr/>
          <p:nvPr/>
        </p:nvSpPr>
        <p:spPr>
          <a:xfrm>
            <a:off x="6009353" y="2508835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4DF615-4F1C-3EF3-7768-76A3CB36146D}"/>
              </a:ext>
            </a:extLst>
          </p:cNvPr>
          <p:cNvSpPr/>
          <p:nvPr/>
        </p:nvSpPr>
        <p:spPr>
          <a:xfrm>
            <a:off x="6652039" y="315861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C300CE-44E4-6CEE-223E-4E49296F5001}"/>
              </a:ext>
            </a:extLst>
          </p:cNvPr>
          <p:cNvSpPr/>
          <p:nvPr/>
        </p:nvSpPr>
        <p:spPr>
          <a:xfrm>
            <a:off x="6365911" y="401475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4DD340-F311-912B-E96B-E95F6912C9A0}"/>
              </a:ext>
            </a:extLst>
          </p:cNvPr>
          <p:cNvSpPr/>
          <p:nvPr/>
        </p:nvSpPr>
        <p:spPr>
          <a:xfrm>
            <a:off x="6599912" y="4845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171B5A-A5B6-2E54-490F-0FA812FDA09E}"/>
              </a:ext>
            </a:extLst>
          </p:cNvPr>
          <p:cNvSpPr/>
          <p:nvPr/>
        </p:nvSpPr>
        <p:spPr>
          <a:xfrm>
            <a:off x="6096000" y="552010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D8D875-5C55-3269-E183-723876C40A41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>
            <a:off x="5418793" y="2022539"/>
            <a:ext cx="1181118" cy="0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75F8F2-ACD2-7F0A-8FD3-42E67C793301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418792" y="2742835"/>
            <a:ext cx="590561" cy="10077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2DD4E-73BE-2FA4-B723-C29A7D798955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18792" y="3392610"/>
            <a:ext cx="1233247" cy="0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A3FC4-6E57-0E1A-84E1-83A4D0F3F33B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 flipV="1">
            <a:off x="5429626" y="4248754"/>
            <a:ext cx="936285" cy="1405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04CAEA-7179-5944-6A6A-CBBE9134EAF5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>
            <a:off x="5434832" y="5079521"/>
            <a:ext cx="1165080" cy="0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2A0228-F7AE-E4B1-A28A-B4AC7F3F0E5B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>
          <a:xfrm>
            <a:off x="5429626" y="5754109"/>
            <a:ext cx="666374" cy="0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6029A7-0CF9-AC76-2A99-811AC17F9B60}"/>
              </a:ext>
            </a:extLst>
          </p:cNvPr>
          <p:cNvSpPr txBox="1"/>
          <p:nvPr/>
        </p:nvSpPr>
        <p:spPr>
          <a:xfrm>
            <a:off x="7156659" y="193029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</a:t>
            </a:r>
            <a:r>
              <a:rPr lang="en-GB" sz="1100" noProof="0" dirty="0"/>
              <a:t>4,0.5,..]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F448DB-B815-9C0C-977C-D1637F735E23}"/>
              </a:ext>
            </a:extLst>
          </p:cNvPr>
          <p:cNvSpPr txBox="1"/>
          <p:nvPr/>
        </p:nvSpPr>
        <p:spPr>
          <a:xfrm>
            <a:off x="6573854" y="265168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[0.3</a:t>
            </a:r>
            <a:r>
              <a:rPr lang="en-GB" sz="1100" noProof="0" dirty="0"/>
              <a:t>,-0.3,..]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6B7A6-3363-2D84-B923-882CD72A8DE9}"/>
              </a:ext>
            </a:extLst>
          </p:cNvPr>
          <p:cNvSpPr txBox="1"/>
          <p:nvPr/>
        </p:nvSpPr>
        <p:spPr>
          <a:xfrm>
            <a:off x="7198224" y="3300366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[0.6</a:t>
            </a:r>
            <a:r>
              <a:rPr lang="en-GB" sz="1100" noProof="0" dirty="0"/>
              <a:t>,-0.8,..]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4A87C-AE9D-7336-B53C-7F01631BCA53}"/>
              </a:ext>
            </a:extLst>
          </p:cNvPr>
          <p:cNvSpPr txBox="1"/>
          <p:nvPr/>
        </p:nvSpPr>
        <p:spPr>
          <a:xfrm>
            <a:off x="6959889" y="4143821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[0.2</a:t>
            </a:r>
            <a:r>
              <a:rPr lang="en-GB" sz="1100" noProof="0" dirty="0"/>
              <a:t>,0.7,..]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0DA942-61DE-E3E2-6189-A1282936E474}"/>
              </a:ext>
            </a:extLst>
          </p:cNvPr>
          <p:cNvSpPr txBox="1"/>
          <p:nvPr/>
        </p:nvSpPr>
        <p:spPr>
          <a:xfrm>
            <a:off x="7198224" y="4987277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,0.5,..]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978FF-98D9-085F-D6CE-2177F10C92DE}"/>
              </a:ext>
            </a:extLst>
          </p:cNvPr>
          <p:cNvSpPr txBox="1"/>
          <p:nvPr/>
        </p:nvSpPr>
        <p:spPr>
          <a:xfrm>
            <a:off x="6744820" y="566186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,0.6,..]</a:t>
            </a:r>
          </a:p>
        </p:txBody>
      </p:sp>
    </p:spTree>
    <p:extLst>
      <p:ext uri="{BB962C8B-B14F-4D97-AF65-F5344CB8AC3E}">
        <p14:creationId xmlns:p14="http://schemas.microsoft.com/office/powerpoint/2010/main" val="159861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D094-3517-C707-A0BA-0C367D07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2A49-A1BF-828E-05C2-2082F4B54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RecursiveCharacterTextSplitter</a:t>
            </a:r>
            <a:r>
              <a:rPr lang="en-GB" dirty="0"/>
              <a:t> to chunk on the full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C3B1-D25A-D574-7602-F570896B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1381"/>
            <a:ext cx="10950600" cy="4464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564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7A5B-C4BE-C6FB-97D3-821D2F1D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Modeling</a:t>
            </a:r>
            <a:r>
              <a:rPr lang="en-GB" dirty="0"/>
              <a:t>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5BE06-A0B7-9F2B-11C4-8A32AAA32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Start with a Minimum Viable Graph (MVG)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5F64BD23-F2D4-186F-32D3-2FF663DE5F1D}"/>
              </a:ext>
            </a:extLst>
          </p:cNvPr>
          <p:cNvSpPr txBox="1">
            <a:spLocks/>
          </p:cNvSpPr>
          <p:nvPr/>
        </p:nvSpPr>
        <p:spPr>
          <a:xfrm>
            <a:off x="381000" y="1329518"/>
            <a:ext cx="10744200" cy="498238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Create, Enhance, Connect then repeat to grow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Create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identify interesting information, create records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Enhance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supercharge the data by enhancing some dimension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Connect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connect information to expand context and reveal knowledge</a:t>
            </a:r>
          </a:p>
        </p:txBody>
      </p:sp>
    </p:spTree>
    <p:extLst>
      <p:ext uri="{BB962C8B-B14F-4D97-AF65-F5344CB8AC3E}">
        <p14:creationId xmlns:p14="http://schemas.microsoft.com/office/powerpoint/2010/main" val="301054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11A-5B0C-C950-9CCF-6947FF57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5B34-D751-9DB1-DF27-6FA0F5B0D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Traditional RAG with consideration of document structure for chunking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7559-6C32-C9D6-9193-29E2884C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8" y="1614020"/>
            <a:ext cx="4864825" cy="45776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DFC52B-DD08-A4CC-4577-FC9DC1E23ADC}"/>
              </a:ext>
            </a:extLst>
          </p:cNvPr>
          <p:cNvSpPr/>
          <p:nvPr/>
        </p:nvSpPr>
        <p:spPr>
          <a:xfrm>
            <a:off x="6599916" y="191034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B4108-6468-6EBA-1D56-C5CB93E91E27}"/>
              </a:ext>
            </a:extLst>
          </p:cNvPr>
          <p:cNvSpPr/>
          <p:nvPr/>
        </p:nvSpPr>
        <p:spPr>
          <a:xfrm>
            <a:off x="381001" y="1821330"/>
            <a:ext cx="5037792" cy="64097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1DB0A-F3A2-F610-457E-5CBF3FF9867B}"/>
              </a:ext>
            </a:extLst>
          </p:cNvPr>
          <p:cNvSpPr/>
          <p:nvPr/>
        </p:nvSpPr>
        <p:spPr>
          <a:xfrm>
            <a:off x="381000" y="2499658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F040E-75C8-5B5F-F8B6-167BD5234937}"/>
              </a:ext>
            </a:extLst>
          </p:cNvPr>
          <p:cNvSpPr/>
          <p:nvPr/>
        </p:nvSpPr>
        <p:spPr>
          <a:xfrm>
            <a:off x="381000" y="3030069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1307-1718-F47A-BEBD-062D0941D23E}"/>
              </a:ext>
            </a:extLst>
          </p:cNvPr>
          <p:cNvSpPr/>
          <p:nvPr/>
        </p:nvSpPr>
        <p:spPr>
          <a:xfrm>
            <a:off x="391834" y="3996111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4D87B-F5F4-5EC7-EEFE-88256A1D6B2E}"/>
              </a:ext>
            </a:extLst>
          </p:cNvPr>
          <p:cNvSpPr/>
          <p:nvPr/>
        </p:nvSpPr>
        <p:spPr>
          <a:xfrm>
            <a:off x="397040" y="4932274"/>
            <a:ext cx="5037792" cy="457200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90CC-55DC-7440-EF4A-924A4DF251CC}"/>
              </a:ext>
            </a:extLst>
          </p:cNvPr>
          <p:cNvSpPr/>
          <p:nvPr/>
        </p:nvSpPr>
        <p:spPr>
          <a:xfrm>
            <a:off x="391834" y="5444156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C9EB86-6647-A78F-D5F6-E0AD53FAFC2E}"/>
              </a:ext>
            </a:extLst>
          </p:cNvPr>
          <p:cNvSpPr/>
          <p:nvPr/>
        </p:nvSpPr>
        <p:spPr>
          <a:xfrm>
            <a:off x="6009353" y="2508835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4DF615-4F1C-3EF3-7768-76A3CB36146D}"/>
              </a:ext>
            </a:extLst>
          </p:cNvPr>
          <p:cNvSpPr/>
          <p:nvPr/>
        </p:nvSpPr>
        <p:spPr>
          <a:xfrm>
            <a:off x="6652039" y="304932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C300CE-44E4-6CEE-223E-4E49296F5001}"/>
              </a:ext>
            </a:extLst>
          </p:cNvPr>
          <p:cNvSpPr/>
          <p:nvPr/>
        </p:nvSpPr>
        <p:spPr>
          <a:xfrm>
            <a:off x="6365911" y="401475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4DD340-F311-912B-E96B-E95F6912C9A0}"/>
              </a:ext>
            </a:extLst>
          </p:cNvPr>
          <p:cNvSpPr/>
          <p:nvPr/>
        </p:nvSpPr>
        <p:spPr>
          <a:xfrm>
            <a:off x="6599912" y="493227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171B5A-A5B6-2E54-490F-0FA812FDA09E}"/>
              </a:ext>
            </a:extLst>
          </p:cNvPr>
          <p:cNvSpPr/>
          <p:nvPr/>
        </p:nvSpPr>
        <p:spPr>
          <a:xfrm>
            <a:off x="6096000" y="546340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D8D875-5C55-3269-E183-723876C40A41}"/>
              </a:ext>
            </a:extLst>
          </p:cNvPr>
          <p:cNvCxnSpPr>
            <a:stCxn id="11" idx="3"/>
            <a:endCxn id="5" idx="2"/>
          </p:cNvCxnSpPr>
          <p:nvPr/>
        </p:nvCxnSpPr>
        <p:spPr>
          <a:xfrm>
            <a:off x="5418793" y="2141818"/>
            <a:ext cx="1181123" cy="2526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75F8F2-ACD2-7F0A-8FD3-42E67C793301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418792" y="2742835"/>
            <a:ext cx="590561" cy="10077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2DD4E-73BE-2FA4-B723-C29A7D798955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 flipV="1">
            <a:off x="5418792" y="3283322"/>
            <a:ext cx="1233247" cy="1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A3FC4-6E57-0E1A-84E1-83A4D0F3F33B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 flipV="1">
            <a:off x="5429626" y="4248754"/>
            <a:ext cx="936285" cy="611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04CAEA-7179-5944-6A6A-CBBE9134EAF5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>
            <a:off x="5434832" y="5160874"/>
            <a:ext cx="1165080" cy="5400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2A0228-F7AE-E4B1-A28A-B4AC7F3F0E5B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>
          <a:xfrm flipV="1">
            <a:off x="5429626" y="5697409"/>
            <a:ext cx="666374" cy="1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D15F12-0EB1-1740-B923-BF3AEEFB015D}"/>
              </a:ext>
            </a:extLst>
          </p:cNvPr>
          <p:cNvSpPr txBox="1"/>
          <p:nvPr/>
        </p:nvSpPr>
        <p:spPr>
          <a:xfrm>
            <a:off x="7156659" y="193029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</a:t>
            </a:r>
            <a:r>
              <a:rPr lang="en-GB" sz="1100" noProof="0" dirty="0"/>
              <a:t>4,5,..]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656CF-FCEF-D848-CBEF-CB721C57ED70}"/>
              </a:ext>
            </a:extLst>
          </p:cNvPr>
          <p:cNvSpPr txBox="1"/>
          <p:nvPr/>
        </p:nvSpPr>
        <p:spPr>
          <a:xfrm>
            <a:off x="6573854" y="265168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[0.3</a:t>
            </a:r>
            <a:r>
              <a:rPr lang="en-GB" sz="1100" noProof="0" dirty="0"/>
              <a:t>,-0.3,..]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A994AD-B2AB-3BA5-EBA7-E799FADB3D5B}"/>
              </a:ext>
            </a:extLst>
          </p:cNvPr>
          <p:cNvSpPr txBox="1"/>
          <p:nvPr/>
        </p:nvSpPr>
        <p:spPr>
          <a:xfrm>
            <a:off x="7198224" y="3300366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[0.6</a:t>
            </a:r>
            <a:r>
              <a:rPr lang="en-GB" sz="1100" noProof="0" dirty="0"/>
              <a:t>,-0.8,..]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62836-5933-5DA4-5CBA-71B2AAF2D306}"/>
              </a:ext>
            </a:extLst>
          </p:cNvPr>
          <p:cNvSpPr txBox="1"/>
          <p:nvPr/>
        </p:nvSpPr>
        <p:spPr>
          <a:xfrm>
            <a:off x="6959889" y="4143821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[0.2</a:t>
            </a:r>
            <a:r>
              <a:rPr lang="en-GB" sz="1100" noProof="0" dirty="0"/>
              <a:t>,0.7,..]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9E131D-5D4B-FDAB-4F42-E4EC8C554D9A}"/>
              </a:ext>
            </a:extLst>
          </p:cNvPr>
          <p:cNvSpPr txBox="1"/>
          <p:nvPr/>
        </p:nvSpPr>
        <p:spPr>
          <a:xfrm>
            <a:off x="7198224" y="4987277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,0.5,..]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69C66D-1BD1-2031-9E53-2247EDB99B79}"/>
              </a:ext>
            </a:extLst>
          </p:cNvPr>
          <p:cNvSpPr txBox="1"/>
          <p:nvPr/>
        </p:nvSpPr>
        <p:spPr>
          <a:xfrm>
            <a:off x="6744820" y="5661865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,0.6,..]</a:t>
            </a:r>
          </a:p>
        </p:txBody>
      </p:sp>
    </p:spTree>
    <p:extLst>
      <p:ext uri="{BB962C8B-B14F-4D97-AF65-F5344CB8AC3E}">
        <p14:creationId xmlns:p14="http://schemas.microsoft.com/office/powerpoint/2010/main" val="418962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pring Digest – springBoot">
            <a:extLst>
              <a:ext uri="{FF2B5EF4-FFF2-40B4-BE49-F238E27FC236}">
                <a16:creationId xmlns:a16="http://schemas.microsoft.com/office/drawing/2014/main" id="{9FE850DE-4013-6F04-DAF1-D68BB1DA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BD094-3517-C707-A0BA-0C367D07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2A49-A1BF-828E-05C2-2082F4B54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MarkdownHeaderTextSplitter</a:t>
            </a:r>
            <a:r>
              <a:rPr lang="en-GB" dirty="0"/>
              <a:t> with </a:t>
            </a:r>
            <a:r>
              <a:rPr lang="en-GB" dirty="0" err="1"/>
              <a:t>RecursiveCharacterTextSplitter</a:t>
            </a:r>
            <a:r>
              <a:rPr lang="en-GB" dirty="0"/>
              <a:t> to chunk text of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C3B1-D25A-D574-7602-F570896B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52800"/>
            <a:ext cx="5726836" cy="43500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8272D-5A55-1823-533C-C17E32758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8625" y="3008698"/>
            <a:ext cx="6037125" cy="3331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7386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2B15-6A90-EF6D-449C-4001F52F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D9B9B-39E6-AEE3-5471-022D94390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Chunks with the embeddings as loaded into Neo4J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683D4-0FFF-521F-3FA5-33CE78AA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329519"/>
            <a:ext cx="8442960" cy="49914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B4098-87D0-0DCD-F6E3-4C4C1FB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" y="1329519"/>
            <a:ext cx="8442959" cy="4991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2" descr="Spring Digest – springBoot">
            <a:extLst>
              <a:ext uri="{FF2B5EF4-FFF2-40B4-BE49-F238E27FC236}">
                <a16:creationId xmlns:a16="http://schemas.microsoft.com/office/drawing/2014/main" id="{B499F0A9-88DF-47D6-C018-2D1CED7A8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CDC5-62C8-E5EF-8DCA-4B2DE4E2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Augmented Generation (RAG)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E87B1-B735-672D-2699-411C83542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 software design pattern for integrating </a:t>
            </a:r>
            <a:r>
              <a:rPr lang="en-GB" dirty="0" err="1"/>
              <a:t>GenAI</a:t>
            </a:r>
            <a:r>
              <a:rPr lang="en-GB" dirty="0"/>
              <a:t> applications with custom data sources, like a database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EA425367-0663-5797-4CA3-7C2172529488}"/>
              </a:ext>
            </a:extLst>
          </p:cNvPr>
          <p:cNvSpPr txBox="1">
            <a:spLocks/>
          </p:cNvSpPr>
          <p:nvPr/>
        </p:nvSpPr>
        <p:spPr>
          <a:xfrm>
            <a:off x="380999" y="1329517"/>
            <a:ext cx="7293430" cy="498238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1800" dirty="0"/>
              <a:t>RAG augments the LLM by intercepting a </a:t>
            </a:r>
            <a:r>
              <a:rPr lang="en-GB" sz="1800" b="1" dirty="0"/>
              <a:t>user’s prompt</a:t>
            </a:r>
            <a:endParaRPr lang="en-GB" sz="18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a </a:t>
            </a:r>
            <a:r>
              <a:rPr lang="en-GB" sz="1800" b="1" dirty="0"/>
              <a:t>query to the database (knowledge base)</a:t>
            </a:r>
            <a:r>
              <a:rPr lang="en-GB" sz="1800" dirty="0"/>
              <a:t> is made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1800" dirty="0"/>
              <a:t>using the query results as </a:t>
            </a:r>
            <a:r>
              <a:rPr lang="en-GB" sz="1800" b="1" dirty="0"/>
              <a:t>context</a:t>
            </a:r>
            <a:r>
              <a:rPr lang="en-GB" sz="1800" dirty="0"/>
              <a:t> (a.k.a. </a:t>
            </a:r>
            <a:r>
              <a:rPr lang="en-GB" sz="1800" b="1" dirty="0"/>
              <a:t>grounding</a:t>
            </a:r>
            <a:r>
              <a:rPr lang="en-GB" sz="1800" dirty="0"/>
              <a:t>) for the user’s prompt, a </a:t>
            </a:r>
            <a:r>
              <a:rPr lang="en-GB" sz="1800" b="1" dirty="0"/>
              <a:t>new prompt </a:t>
            </a:r>
            <a:r>
              <a:rPr lang="en-GB" sz="1800" dirty="0"/>
              <a:t>is created</a:t>
            </a:r>
            <a:r>
              <a:rPr lang="en-GB" sz="1800" b="1" dirty="0"/>
              <a:t> </a:t>
            </a:r>
            <a:r>
              <a:rPr lang="en-GB" sz="1800" dirty="0"/>
              <a:t>that is passed to the LLM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1800" dirty="0"/>
              <a:t>LLM is used to </a:t>
            </a:r>
            <a:r>
              <a:rPr lang="en-GB" sz="1800" b="1" dirty="0"/>
              <a:t>create complete, curated response </a:t>
            </a:r>
          </a:p>
          <a:p>
            <a:pPr marL="457200" indent="-457200">
              <a:buFont typeface="+mj-lt"/>
              <a:buAutoNum type="arabicPeriod" startAt="3"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Challenges: </a:t>
            </a:r>
          </a:p>
          <a:p>
            <a:r>
              <a:rPr lang="en-GB" sz="1600" dirty="0"/>
              <a:t>What is the </a:t>
            </a:r>
            <a:r>
              <a:rPr lang="en-GB" sz="1600" b="1" dirty="0"/>
              <a:t>right context </a:t>
            </a:r>
            <a:r>
              <a:rPr lang="en-GB" sz="1600" dirty="0"/>
              <a:t>to enhance question?</a:t>
            </a:r>
          </a:p>
          <a:p>
            <a:r>
              <a:rPr lang="en-GB" sz="1600" dirty="0"/>
              <a:t>What </a:t>
            </a:r>
            <a:r>
              <a:rPr lang="en-GB" sz="1600" b="1" dirty="0"/>
              <a:t>database/data model</a:t>
            </a:r>
            <a:r>
              <a:rPr lang="en-GB" sz="1600" dirty="0"/>
              <a:t> to use as the knowledge base?</a:t>
            </a:r>
          </a:p>
          <a:p>
            <a:r>
              <a:rPr lang="en-GB" sz="1600" dirty="0"/>
              <a:t>Which </a:t>
            </a:r>
            <a:r>
              <a:rPr lang="en-GB" sz="1600" b="1" dirty="0"/>
              <a:t>large language model (LLM)</a:t>
            </a:r>
            <a:r>
              <a:rPr lang="en-GB" sz="1600" dirty="0"/>
              <a:t> to use to generate the answer?</a:t>
            </a:r>
          </a:p>
          <a:p>
            <a:endParaRPr lang="en-GB" sz="1800" b="1" dirty="0"/>
          </a:p>
          <a:p>
            <a:pPr marL="0" indent="0">
              <a:buNone/>
            </a:pPr>
            <a:endParaRPr lang="en-GB" sz="1800" b="1" dirty="0"/>
          </a:p>
          <a:p>
            <a:pPr marL="457200" indent="-457200">
              <a:buFont typeface="+mj-lt"/>
              <a:buAutoNum type="arabicPeriod"/>
            </a:pPr>
            <a:endParaRPr lang="en-GB" sz="18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78FDA149-7171-6291-2165-2A094112B905}"/>
              </a:ext>
            </a:extLst>
          </p:cNvPr>
          <p:cNvSpPr txBox="1">
            <a:spLocks/>
          </p:cNvSpPr>
          <p:nvPr/>
        </p:nvSpPr>
        <p:spPr>
          <a:xfrm>
            <a:off x="5874328" y="1329517"/>
            <a:ext cx="5936674" cy="498238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3686E-D51A-DEB7-66CD-930E4B66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586" y="1253616"/>
            <a:ext cx="32639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28AF4-00F5-0F5E-4BF4-B9258FE23F34}"/>
              </a:ext>
            </a:extLst>
          </p:cNvPr>
          <p:cNvSpPr txBox="1"/>
          <p:nvPr/>
        </p:nvSpPr>
        <p:spPr>
          <a:xfrm>
            <a:off x="381000" y="5187400"/>
            <a:ext cx="8512147" cy="1047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72000" tIns="72000" rIns="72000" bIns="7200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400" dirty="0">
                <a:solidFill>
                  <a:schemeClr val="accent2"/>
                </a:solidFill>
              </a:rPr>
              <a:t>Provide LLM with data </a:t>
            </a:r>
            <a:r>
              <a:rPr lang="en-GB" sz="1400" b="1" dirty="0">
                <a:solidFill>
                  <a:schemeClr val="accent2"/>
                </a:solidFill>
              </a:rPr>
              <a:t>it</a:t>
            </a:r>
            <a:r>
              <a:rPr lang="en-GB" sz="1400" dirty="0">
                <a:solidFill>
                  <a:schemeClr val="accent2"/>
                </a:solidFill>
              </a:rPr>
              <a:t> </a:t>
            </a:r>
            <a:r>
              <a:rPr lang="en-GB" sz="1400" b="1" dirty="0">
                <a:solidFill>
                  <a:schemeClr val="accent2"/>
                </a:solidFill>
              </a:rPr>
              <a:t>is not aware of </a:t>
            </a:r>
            <a:r>
              <a:rPr lang="en-GB" sz="1400" dirty="0">
                <a:solidFill>
                  <a:schemeClr val="accent2"/>
                </a:solidFill>
              </a:rPr>
              <a:t>(either because of time or data privacy)</a:t>
            </a:r>
          </a:p>
          <a:p>
            <a:pPr defTabSz="228600">
              <a:spcAft>
                <a:spcPts val="1200"/>
              </a:spcAft>
            </a:pPr>
            <a:r>
              <a:rPr lang="en-GB" sz="1400" b="1" dirty="0">
                <a:solidFill>
                  <a:schemeClr val="accent2"/>
                </a:solidFill>
              </a:rPr>
              <a:t>No need to fine-tune</a:t>
            </a:r>
            <a:r>
              <a:rPr lang="en-GB" sz="1400" dirty="0">
                <a:solidFill>
                  <a:schemeClr val="accent2"/>
                </a:solidFill>
              </a:rPr>
              <a:t> the LLM to customize results =&gt; save time and money</a:t>
            </a:r>
          </a:p>
          <a:p>
            <a:pPr defTabSz="228600">
              <a:spcAft>
                <a:spcPts val="1200"/>
              </a:spcAft>
            </a:pPr>
            <a:r>
              <a:rPr lang="en-GB" sz="1400" dirty="0">
                <a:solidFill>
                  <a:schemeClr val="accent2"/>
                </a:solidFill>
              </a:rPr>
              <a:t>Using local LLM’s, context (question and additional data) </a:t>
            </a:r>
            <a:r>
              <a:rPr lang="en-GB" sz="1400" b="1" dirty="0">
                <a:solidFill>
                  <a:schemeClr val="accent2"/>
                </a:solidFill>
              </a:rPr>
              <a:t>will not leave the company</a:t>
            </a:r>
          </a:p>
        </p:txBody>
      </p:sp>
    </p:spTree>
    <p:extLst>
      <p:ext uri="{BB962C8B-B14F-4D97-AF65-F5344CB8AC3E}">
        <p14:creationId xmlns:p14="http://schemas.microsoft.com/office/powerpoint/2010/main" val="28460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64D4-D737-E7B3-9805-15F93AF8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RAG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81D63-EDED-2F61-5807-4C1F378A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Of the Traditional RAG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F2F20-FE91-757F-D83E-DF4A7DFB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2781"/>
            <a:ext cx="5619750" cy="47704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C6281-A28D-0885-A5B2-944AFF48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2" y="1329519"/>
            <a:ext cx="5619750" cy="47954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2" descr="Spring Digest – springBoot">
            <a:extLst>
              <a:ext uri="{FF2B5EF4-FFF2-40B4-BE49-F238E27FC236}">
                <a16:creationId xmlns:a16="http://schemas.microsoft.com/office/drawing/2014/main" id="{9C01FDCE-EDFC-69B7-7DD4-F45C8BB2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3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7758-0474-D118-5269-2D0070A1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23E7-6BDE-4FFB-2F1C-02C0D11A4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Traditional RAG enhanced with Linked List of chunks =&gt; first step of Graph RAG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10EBD-239D-4DA5-854D-5E9250370AC6}"/>
              </a:ext>
            </a:extLst>
          </p:cNvPr>
          <p:cNvSpPr txBox="1"/>
          <p:nvPr/>
        </p:nvSpPr>
        <p:spPr>
          <a:xfrm>
            <a:off x="-1237129" y="55670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8774ECF1-A320-AAF2-0D37-AACB3987F56E}"/>
              </a:ext>
            </a:extLst>
          </p:cNvPr>
          <p:cNvSpPr txBox="1">
            <a:spLocks/>
          </p:cNvSpPr>
          <p:nvPr/>
        </p:nvSpPr>
        <p:spPr>
          <a:xfrm>
            <a:off x="381000" y="1653988"/>
            <a:ext cx="5715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Benefits:</a:t>
            </a:r>
          </a:p>
          <a:p>
            <a:endParaRPr lang="en-GB" dirty="0"/>
          </a:p>
          <a:p>
            <a:r>
              <a:rPr lang="en-GB" b="1" dirty="0"/>
              <a:t>Vector similarity</a:t>
            </a:r>
            <a:r>
              <a:rPr lang="en-GB" dirty="0"/>
              <a:t> search to find relevant text</a:t>
            </a:r>
          </a:p>
          <a:p>
            <a:r>
              <a:rPr lang="en-GB" b="1" dirty="0"/>
              <a:t>Expand context</a:t>
            </a:r>
            <a:r>
              <a:rPr lang="en-GB" dirty="0"/>
              <a:t> window with previous/next chunks</a:t>
            </a:r>
          </a:p>
          <a:p>
            <a:r>
              <a:rPr lang="en-GB" dirty="0"/>
              <a:t>Enable </a:t>
            </a:r>
            <a:r>
              <a:rPr lang="en-GB" b="1" dirty="0"/>
              <a:t>paging</a:t>
            </a:r>
            <a:r>
              <a:rPr lang="en-GB" dirty="0"/>
              <a:t> through text</a:t>
            </a:r>
          </a:p>
          <a:p>
            <a:r>
              <a:rPr lang="en-GB" dirty="0"/>
              <a:t>Chunking </a:t>
            </a:r>
            <a:r>
              <a:rPr lang="en-GB" b="1" dirty="0"/>
              <a:t>no longer </a:t>
            </a:r>
            <a:r>
              <a:rPr lang="en-GB" dirty="0"/>
              <a:t>requires </a:t>
            </a:r>
            <a:r>
              <a:rPr lang="en-GB" b="1" dirty="0"/>
              <a:t>the chunks to overlap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2906A6EA-2570-4E79-3CEC-B47EAC2D51C1}"/>
              </a:ext>
            </a:extLst>
          </p:cNvPr>
          <p:cNvSpPr txBox="1">
            <a:spLocks/>
          </p:cNvSpPr>
          <p:nvPr/>
        </p:nvSpPr>
        <p:spPr>
          <a:xfrm>
            <a:off x="6272640" y="1653989"/>
            <a:ext cx="5715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7E3F17-9BEF-23A9-9235-09BBCBFAE51C}"/>
              </a:ext>
            </a:extLst>
          </p:cNvPr>
          <p:cNvSpPr/>
          <p:nvPr/>
        </p:nvSpPr>
        <p:spPr>
          <a:xfrm>
            <a:off x="7320090" y="2230652"/>
            <a:ext cx="1548000" cy="154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dirty="0"/>
              <a:t>Chunk</a:t>
            </a: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F6D5A3C3-CF00-F78E-71A7-3C336F63E8E8}"/>
              </a:ext>
            </a:extLst>
          </p:cNvPr>
          <p:cNvCxnSpPr>
            <a:stCxn id="11" idx="4"/>
            <a:endCxn id="11" idx="2"/>
          </p:cNvCxnSpPr>
          <p:nvPr/>
        </p:nvCxnSpPr>
        <p:spPr>
          <a:xfrm rot="5400000" flipH="1">
            <a:off x="7320090" y="3004652"/>
            <a:ext cx="774000" cy="774000"/>
          </a:xfrm>
          <a:prstGeom prst="bentConnector4">
            <a:avLst>
              <a:gd name="adj1" fmla="val -65081"/>
              <a:gd name="adj2" fmla="val 160899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9F5B8-5CF8-ECB1-3784-1D8C4DFEFD7F}"/>
              </a:ext>
            </a:extLst>
          </p:cNvPr>
          <p:cNvSpPr txBox="1"/>
          <p:nvPr/>
        </p:nvSpPr>
        <p:spPr>
          <a:xfrm>
            <a:off x="7044823" y="3949350"/>
            <a:ext cx="914400" cy="307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600" noProof="0" dirty="0">
                <a:solidFill>
                  <a:srgbClr val="0041F0"/>
                </a:solidFill>
              </a:rPr>
              <a:t>NEXT</a:t>
            </a:r>
            <a:endParaRPr lang="en-GB" sz="1400" noProof="0" dirty="0">
              <a:solidFill>
                <a:srgbClr val="0041F0"/>
              </a:solidFill>
            </a:endParaRP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423B4936-86C1-4278-E7B7-487A90E70E4D}"/>
              </a:ext>
            </a:extLst>
          </p:cNvPr>
          <p:cNvSpPr/>
          <p:nvPr/>
        </p:nvSpPr>
        <p:spPr>
          <a:xfrm>
            <a:off x="9786984" y="2627828"/>
            <a:ext cx="1943095" cy="1011382"/>
          </a:xfrm>
          <a:prstGeom prst="borderCallout1">
            <a:avLst>
              <a:gd name="adj1" fmla="val 47323"/>
              <a:gd name="adj2" fmla="val -6194"/>
              <a:gd name="adj3" fmla="val 78463"/>
              <a:gd name="adj4" fmla="val -68284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ebmbedding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float[]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9667B-34C8-2C64-77AF-5BBB7CFF6E4A}"/>
              </a:ext>
            </a:extLst>
          </p:cNvPr>
          <p:cNvSpPr txBox="1"/>
          <p:nvPr/>
        </p:nvSpPr>
        <p:spPr>
          <a:xfrm>
            <a:off x="1491343" y="48550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206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11A-5B0C-C950-9CCF-6947FF57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5B34-D751-9DB1-DF27-6FA0F5B0D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Traditional RAG enhanced with Linked List of chunks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7559-6C32-C9D6-9193-29E2884C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8" y="1614020"/>
            <a:ext cx="4864825" cy="45776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DFC52B-DD08-A4CC-4577-FC9DC1E23ADC}"/>
              </a:ext>
            </a:extLst>
          </p:cNvPr>
          <p:cNvSpPr/>
          <p:nvPr/>
        </p:nvSpPr>
        <p:spPr>
          <a:xfrm>
            <a:off x="6599916" y="189341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B4108-6468-6EBA-1D56-C5CB93E91E27}"/>
              </a:ext>
            </a:extLst>
          </p:cNvPr>
          <p:cNvSpPr/>
          <p:nvPr/>
        </p:nvSpPr>
        <p:spPr>
          <a:xfrm>
            <a:off x="381001" y="1821330"/>
            <a:ext cx="5037792" cy="64097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1DB0A-F3A2-F610-457E-5CBF3FF9867B}"/>
              </a:ext>
            </a:extLst>
          </p:cNvPr>
          <p:cNvSpPr/>
          <p:nvPr/>
        </p:nvSpPr>
        <p:spPr>
          <a:xfrm>
            <a:off x="381000" y="2499658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F040E-75C8-5B5F-F8B6-167BD5234937}"/>
              </a:ext>
            </a:extLst>
          </p:cNvPr>
          <p:cNvSpPr/>
          <p:nvPr/>
        </p:nvSpPr>
        <p:spPr>
          <a:xfrm>
            <a:off x="381000" y="3030069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1307-1718-F47A-BEBD-062D0941D23E}"/>
              </a:ext>
            </a:extLst>
          </p:cNvPr>
          <p:cNvSpPr/>
          <p:nvPr/>
        </p:nvSpPr>
        <p:spPr>
          <a:xfrm>
            <a:off x="391834" y="3996111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4D87B-F5F4-5EC7-EEFE-88256A1D6B2E}"/>
              </a:ext>
            </a:extLst>
          </p:cNvPr>
          <p:cNvSpPr/>
          <p:nvPr/>
        </p:nvSpPr>
        <p:spPr>
          <a:xfrm>
            <a:off x="397040" y="4932274"/>
            <a:ext cx="5037792" cy="457200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90CC-55DC-7440-EF4A-924A4DF251CC}"/>
              </a:ext>
            </a:extLst>
          </p:cNvPr>
          <p:cNvSpPr/>
          <p:nvPr/>
        </p:nvSpPr>
        <p:spPr>
          <a:xfrm>
            <a:off x="391834" y="5444156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C9EB86-6647-A78F-D5F6-E0AD53FAFC2E}"/>
              </a:ext>
            </a:extLst>
          </p:cNvPr>
          <p:cNvSpPr/>
          <p:nvPr/>
        </p:nvSpPr>
        <p:spPr>
          <a:xfrm>
            <a:off x="6599915" y="261736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4DF615-4F1C-3EF3-7768-76A3CB36146D}"/>
              </a:ext>
            </a:extLst>
          </p:cNvPr>
          <p:cNvSpPr/>
          <p:nvPr/>
        </p:nvSpPr>
        <p:spPr>
          <a:xfrm>
            <a:off x="6599914" y="3341326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C300CE-44E4-6CEE-223E-4E49296F5001}"/>
              </a:ext>
            </a:extLst>
          </p:cNvPr>
          <p:cNvSpPr/>
          <p:nvPr/>
        </p:nvSpPr>
        <p:spPr>
          <a:xfrm>
            <a:off x="6599913" y="406528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4DD340-F311-912B-E96B-E95F6912C9A0}"/>
              </a:ext>
            </a:extLst>
          </p:cNvPr>
          <p:cNvSpPr/>
          <p:nvPr/>
        </p:nvSpPr>
        <p:spPr>
          <a:xfrm>
            <a:off x="6599912" y="478924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171B5A-A5B6-2E54-490F-0FA812FDA09E}"/>
              </a:ext>
            </a:extLst>
          </p:cNvPr>
          <p:cNvSpPr/>
          <p:nvPr/>
        </p:nvSpPr>
        <p:spPr>
          <a:xfrm>
            <a:off x="6599911" y="551319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15</a:t>
            </a:r>
          </a:p>
        </p:txBody>
      </p:sp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CABD98A0-6D5C-035F-0A45-1B79FB454EE3}"/>
              </a:ext>
            </a:extLst>
          </p:cNvPr>
          <p:cNvCxnSpPr>
            <a:cxnSpLocks/>
            <a:stCxn id="5" idx="4"/>
            <a:endCxn id="17" idx="0"/>
          </p:cNvCxnSpPr>
          <p:nvPr/>
        </p:nvCxnSpPr>
        <p:spPr>
          <a:xfrm rot="5400000">
            <a:off x="6705937" y="2489389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6">
            <a:extLst>
              <a:ext uri="{FF2B5EF4-FFF2-40B4-BE49-F238E27FC236}">
                <a16:creationId xmlns:a16="http://schemas.microsoft.com/office/drawing/2014/main" id="{F9FBF07C-CBCA-02C4-7227-FA8AE6202D52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rot="5400000">
            <a:off x="6705936" y="3213347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6D7605DF-2B03-0362-FE50-B321DF1294D9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 rot="5400000">
            <a:off x="6705935" y="3937305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29928DE3-9B0C-58FB-D33D-E49CFBBEB3A0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rot="5400000">
            <a:off x="6705934" y="4661263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FBBE209E-1D45-DFFB-FBA5-54CB9FD50AD8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 rot="5400000">
            <a:off x="6705934" y="5385220"/>
            <a:ext cx="25595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28312ADC-A2CC-8845-5FD6-399D94A8AF21}"/>
              </a:ext>
            </a:extLst>
          </p:cNvPr>
          <p:cNvCxnSpPr>
            <a:cxnSpLocks/>
            <a:stCxn id="41" idx="4"/>
            <a:endCxn id="5" idx="0"/>
          </p:cNvCxnSpPr>
          <p:nvPr/>
        </p:nvCxnSpPr>
        <p:spPr>
          <a:xfrm rot="16200000" flipH="1">
            <a:off x="6551968" y="1611461"/>
            <a:ext cx="563891" cy="5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F670B53-B377-5AC5-88B2-C7D24ADC7075}"/>
              </a:ext>
            </a:extLst>
          </p:cNvPr>
          <p:cNvSpPr/>
          <p:nvPr/>
        </p:nvSpPr>
        <p:spPr>
          <a:xfrm>
            <a:off x="6599911" y="86151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9</a:t>
            </a:r>
          </a:p>
        </p:txBody>
      </p:sp>
      <p:cxnSp>
        <p:nvCxnSpPr>
          <p:cNvPr id="43" name="Straight Arrow Connector 6">
            <a:extLst>
              <a:ext uri="{FF2B5EF4-FFF2-40B4-BE49-F238E27FC236}">
                <a16:creationId xmlns:a16="http://schemas.microsoft.com/office/drawing/2014/main" id="{AF9517B5-5D6E-E0A1-3413-E84750CEFD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1963" y="6245369"/>
            <a:ext cx="563891" cy="5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D8D875-5C55-3269-E183-723876C40A41}"/>
              </a:ext>
            </a:extLst>
          </p:cNvPr>
          <p:cNvCxnSpPr>
            <a:stCxn id="11" idx="3"/>
            <a:endCxn id="5" idx="2"/>
          </p:cNvCxnSpPr>
          <p:nvPr/>
        </p:nvCxnSpPr>
        <p:spPr>
          <a:xfrm flipV="1">
            <a:off x="5418793" y="2127410"/>
            <a:ext cx="1181123" cy="14408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75F8F2-ACD2-7F0A-8FD3-42E67C793301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>
            <a:off x="5418792" y="2752912"/>
            <a:ext cx="1181123" cy="98456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2DD4E-73BE-2FA4-B723-C29A7D798955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18792" y="3283323"/>
            <a:ext cx="1181122" cy="292003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A3FC4-6E57-0E1A-84E1-83A4D0F3F33B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>
            <a:off x="5429626" y="4249365"/>
            <a:ext cx="1170287" cy="49919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04CAEA-7179-5944-6A6A-CBBE9134EAF5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 flipV="1">
            <a:off x="5434832" y="5023242"/>
            <a:ext cx="1165080" cy="137632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2A0228-F7AE-E4B1-A28A-B4AC7F3F0E5B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>
          <a:xfrm>
            <a:off x="5429626" y="5697410"/>
            <a:ext cx="1170285" cy="49789"/>
          </a:xfrm>
          <a:prstGeom prst="line">
            <a:avLst/>
          </a:prstGeom>
          <a:ln w="9525">
            <a:solidFill>
              <a:srgbClr val="0041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A11F74-2DF3-2524-290A-9F593565E57B}"/>
              </a:ext>
            </a:extLst>
          </p:cNvPr>
          <p:cNvSpPr txBox="1"/>
          <p:nvPr/>
        </p:nvSpPr>
        <p:spPr>
          <a:xfrm>
            <a:off x="7198224" y="2018227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</a:t>
            </a:r>
            <a:r>
              <a:rPr lang="en-GB" sz="1100" noProof="0" dirty="0"/>
              <a:t>4,0.5,..]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511DE-563A-67FA-2E00-219FEFC0A4D5}"/>
              </a:ext>
            </a:extLst>
          </p:cNvPr>
          <p:cNvSpPr txBox="1"/>
          <p:nvPr/>
        </p:nvSpPr>
        <p:spPr>
          <a:xfrm>
            <a:off x="7198224" y="2718021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[0.3</a:t>
            </a:r>
            <a:r>
              <a:rPr lang="en-GB" sz="1100" noProof="0" dirty="0"/>
              <a:t>,-0.3,..]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07936-E5F5-B6E3-77D2-9C8FF4693CAE}"/>
              </a:ext>
            </a:extLst>
          </p:cNvPr>
          <p:cNvSpPr txBox="1"/>
          <p:nvPr/>
        </p:nvSpPr>
        <p:spPr>
          <a:xfrm>
            <a:off x="7198224" y="3300366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[0.6</a:t>
            </a:r>
            <a:r>
              <a:rPr lang="en-GB" sz="1100" noProof="0" dirty="0"/>
              <a:t>,-0.8,..]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DDD602-9CEB-2A48-C5ED-73DC33E7FEC2}"/>
              </a:ext>
            </a:extLst>
          </p:cNvPr>
          <p:cNvSpPr txBox="1"/>
          <p:nvPr/>
        </p:nvSpPr>
        <p:spPr>
          <a:xfrm>
            <a:off x="7198224" y="4189129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[0.2</a:t>
            </a:r>
            <a:r>
              <a:rPr lang="en-GB" sz="1100" noProof="0" dirty="0"/>
              <a:t>,0.7,..]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180CC-05F2-9108-2219-CB57E5F0694E}"/>
              </a:ext>
            </a:extLst>
          </p:cNvPr>
          <p:cNvSpPr txBox="1"/>
          <p:nvPr/>
        </p:nvSpPr>
        <p:spPr>
          <a:xfrm>
            <a:off x="7198224" y="4907570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,0.5,..]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B101F-D93C-0E4F-D093-79DED685AD00}"/>
              </a:ext>
            </a:extLst>
          </p:cNvPr>
          <p:cNvSpPr txBox="1"/>
          <p:nvPr/>
        </p:nvSpPr>
        <p:spPr>
          <a:xfrm>
            <a:off x="7198224" y="5630060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[0.1</a:t>
            </a:r>
            <a:r>
              <a:rPr lang="en-GB" sz="1100" noProof="0" dirty="0"/>
              <a:t>,0.6,..]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099FC9-D63E-4F53-8035-4D4C04CA896B}"/>
              </a:ext>
            </a:extLst>
          </p:cNvPr>
          <p:cNvSpPr txBox="1"/>
          <p:nvPr/>
        </p:nvSpPr>
        <p:spPr>
          <a:xfrm>
            <a:off x="7198224" y="985250"/>
            <a:ext cx="624370" cy="184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100" dirty="0"/>
              <a:t>[0.</a:t>
            </a:r>
            <a:r>
              <a:rPr lang="en-GB" sz="1100" noProof="0" dirty="0"/>
              <a:t>3,0.6,..]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B9F32-05F9-0838-1D88-742DF7188ED3}"/>
              </a:ext>
            </a:extLst>
          </p:cNvPr>
          <p:cNvSpPr txBox="1"/>
          <p:nvPr/>
        </p:nvSpPr>
        <p:spPr>
          <a:xfrm>
            <a:off x="7191780" y="1426557"/>
            <a:ext cx="227157" cy="33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2400" b="1" noProof="0" dirty="0">
                <a:solidFill>
                  <a:srgbClr val="0041F0"/>
                </a:solidFill>
              </a:rPr>
              <a:t>?</a:t>
            </a:r>
            <a:endParaRPr lang="en-GB" b="1" noProof="0" dirty="0">
              <a:solidFill>
                <a:srgbClr val="0041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A868E-FCA8-93F3-3C3E-5D344F8FB5E0}"/>
              </a:ext>
            </a:extLst>
          </p:cNvPr>
          <p:cNvSpPr txBox="1"/>
          <p:nvPr/>
        </p:nvSpPr>
        <p:spPr>
          <a:xfrm>
            <a:off x="7191780" y="6021685"/>
            <a:ext cx="227157" cy="33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2400" b="1" noProof="0" dirty="0">
                <a:solidFill>
                  <a:srgbClr val="0041F0"/>
                </a:solidFill>
              </a:rPr>
              <a:t>?</a:t>
            </a:r>
            <a:endParaRPr lang="en-GB" b="1" noProof="0" dirty="0">
              <a:solidFill>
                <a:srgbClr val="0041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4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2B15-6A90-EF6D-449C-4001F52F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D9B9B-39E6-AEE3-5471-022D94390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Chunks as linked list loaded into Neo4J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683D4-0FFF-521F-3FA5-33CE78AA0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23" y="1329519"/>
            <a:ext cx="8192393" cy="49914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2" descr="Spring Digest – springBoot">
            <a:extLst>
              <a:ext uri="{FF2B5EF4-FFF2-40B4-BE49-F238E27FC236}">
                <a16:creationId xmlns:a16="http://schemas.microsoft.com/office/drawing/2014/main" id="{DC20E874-D7DA-849F-B35C-75344E48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6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64D4-D737-E7B3-9805-15F93AF8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RAG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81D63-EDED-2F61-5807-4C1F378A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Of the Traditional RAG Strategy with Query Window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F2F20-FE91-757F-D83E-DF4A7DFB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372782"/>
            <a:ext cx="4814336" cy="47704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C6281-A28D-0885-A5B2-944AFF488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5210" y="930704"/>
            <a:ext cx="4051012" cy="53811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2" descr="Spring Digest – springBoot">
            <a:extLst>
              <a:ext uri="{FF2B5EF4-FFF2-40B4-BE49-F238E27FC236}">
                <a16:creationId xmlns:a16="http://schemas.microsoft.com/office/drawing/2014/main" id="{8A5A00CB-8D89-21C4-8A8C-F33A2AB2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56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6133-9B44-191D-79A3-F4855D9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9F76-E68F-CB23-9AA0-7E15CDAC3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Enhance graph with structure to support Parent Retriever strategy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2750605C-EAA6-FCC5-AF7F-7364877B9FC2}"/>
              </a:ext>
            </a:extLst>
          </p:cNvPr>
          <p:cNvSpPr txBox="1">
            <a:spLocks/>
          </p:cNvSpPr>
          <p:nvPr/>
        </p:nvSpPr>
        <p:spPr>
          <a:xfrm>
            <a:off x="381000" y="1653988"/>
            <a:ext cx="5715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Create Section nodes for each Section (Header 1 – 4) and a Document node for the document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Connect from Section to all Chunk Nodes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Benefits:</a:t>
            </a:r>
          </a:p>
          <a:p>
            <a:r>
              <a:rPr lang="en-GB" sz="1800" dirty="0"/>
              <a:t>Get all ”sibling” chunks by traversing up from the most relevant chunk to the section and back to all other nodes</a:t>
            </a:r>
          </a:p>
          <a:p>
            <a:r>
              <a:rPr lang="en-GB" sz="1800" dirty="0"/>
              <a:t>We can also do that ordered so that the NEXT relationship is no longer needed</a:t>
            </a:r>
          </a:p>
          <a:p>
            <a:r>
              <a:rPr lang="en-GB" sz="1800" dirty="0"/>
              <a:t>Enhanced context with more relevant information</a:t>
            </a:r>
          </a:p>
          <a:p>
            <a:endParaRPr lang="en-GB" sz="18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3BECB1-1911-CB14-53D3-7D35B87720E7}"/>
              </a:ext>
            </a:extLst>
          </p:cNvPr>
          <p:cNvSpPr/>
          <p:nvPr/>
        </p:nvSpPr>
        <p:spPr>
          <a:xfrm>
            <a:off x="6982928" y="4172989"/>
            <a:ext cx="1548000" cy="154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Chunk</a:t>
            </a:r>
          </a:p>
        </p:txBody>
      </p:sp>
      <p:cxnSp>
        <p:nvCxnSpPr>
          <p:cNvPr id="30" name="Straight Arrow Connector 6">
            <a:extLst>
              <a:ext uri="{FF2B5EF4-FFF2-40B4-BE49-F238E27FC236}">
                <a16:creationId xmlns:a16="http://schemas.microsoft.com/office/drawing/2014/main" id="{C9FDD167-411B-896F-7AA1-61F758B6929D}"/>
              </a:ext>
            </a:extLst>
          </p:cNvPr>
          <p:cNvCxnSpPr>
            <a:stCxn id="29" idx="4"/>
            <a:endCxn id="29" idx="2"/>
          </p:cNvCxnSpPr>
          <p:nvPr/>
        </p:nvCxnSpPr>
        <p:spPr>
          <a:xfrm rot="5400000" flipH="1">
            <a:off x="6982928" y="4946989"/>
            <a:ext cx="774000" cy="774000"/>
          </a:xfrm>
          <a:prstGeom prst="bentConnector4">
            <a:avLst>
              <a:gd name="adj1" fmla="val -69263"/>
              <a:gd name="adj2" fmla="val 170309"/>
            </a:avLst>
          </a:prstGeom>
          <a:ln w="28575">
            <a:solidFill>
              <a:srgbClr val="0041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BD0EA3-9B48-2133-E4AC-731739C5F4E2}"/>
              </a:ext>
            </a:extLst>
          </p:cNvPr>
          <p:cNvSpPr txBox="1"/>
          <p:nvPr/>
        </p:nvSpPr>
        <p:spPr>
          <a:xfrm>
            <a:off x="6724762" y="6004357"/>
            <a:ext cx="914400" cy="307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600" noProof="0" dirty="0">
                <a:solidFill>
                  <a:srgbClr val="0041F0"/>
                </a:solidFill>
              </a:rPr>
              <a:t>NEXT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10D6C4-0B15-ABA1-0C3B-3B81F0E84BEA}"/>
              </a:ext>
            </a:extLst>
          </p:cNvPr>
          <p:cNvSpPr/>
          <p:nvPr/>
        </p:nvSpPr>
        <p:spPr>
          <a:xfrm>
            <a:off x="6982928" y="1377241"/>
            <a:ext cx="1548000" cy="154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Section</a:t>
            </a:r>
          </a:p>
        </p:txBody>
      </p:sp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08642DAD-58B0-E590-9C60-743D60FCBB83}"/>
              </a:ext>
            </a:extLst>
          </p:cNvPr>
          <p:cNvCxnSpPr>
            <a:cxnSpLocks/>
            <a:endCxn id="32" idx="2"/>
          </p:cNvCxnSpPr>
          <p:nvPr/>
        </p:nvCxnSpPr>
        <p:spPr>
          <a:xfrm rot="16200000" flipV="1">
            <a:off x="6898112" y="2236057"/>
            <a:ext cx="780350" cy="610717"/>
          </a:xfrm>
          <a:prstGeom prst="bentConnector4">
            <a:avLst>
              <a:gd name="adj1" fmla="val -61812"/>
              <a:gd name="adj2" fmla="val 199706"/>
            </a:avLst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C99ABB-01DC-AEA1-6FD4-7737C2B7C57C}"/>
              </a:ext>
            </a:extLst>
          </p:cNvPr>
          <p:cNvSpPr txBox="1"/>
          <p:nvPr/>
        </p:nvSpPr>
        <p:spPr>
          <a:xfrm>
            <a:off x="6525728" y="3121637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600" noProof="0" dirty="0">
                <a:solidFill>
                  <a:srgbClr val="FF7800"/>
                </a:solidFill>
              </a:rPr>
              <a:t>CONTAINS</a:t>
            </a:r>
            <a:endParaRPr lang="en-GB" sz="1400" noProof="0" dirty="0">
              <a:solidFill>
                <a:srgbClr val="FF7800"/>
              </a:solidFill>
            </a:endParaRPr>
          </a:p>
        </p:txBody>
      </p: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026FDF82-B1F4-F789-3536-76C9C074091A}"/>
              </a:ext>
            </a:extLst>
          </p:cNvPr>
          <p:cNvCxnSpPr>
            <a:cxnSpLocks/>
            <a:stCxn id="32" idx="4"/>
            <a:endCxn id="29" idx="0"/>
          </p:cNvCxnSpPr>
          <p:nvPr/>
        </p:nvCxnSpPr>
        <p:spPr>
          <a:xfrm>
            <a:off x="7756928" y="2925241"/>
            <a:ext cx="0" cy="1247748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099406-59E2-6248-4025-FF4BB53125FF}"/>
              </a:ext>
            </a:extLst>
          </p:cNvPr>
          <p:cNvSpPr txBox="1"/>
          <p:nvPr/>
        </p:nvSpPr>
        <p:spPr>
          <a:xfrm rot="16200000">
            <a:off x="7553452" y="3371971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600" noProof="0" dirty="0">
                <a:solidFill>
                  <a:srgbClr val="FF7800"/>
                </a:solidFill>
              </a:rPr>
              <a:t>CONTAINS</a:t>
            </a:r>
            <a:endParaRPr lang="en-GB" sz="1400" noProof="0" dirty="0">
              <a:solidFill>
                <a:srgbClr val="FF78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41B1AD-50B2-57A5-0B47-0A8207DC66B5}"/>
              </a:ext>
            </a:extLst>
          </p:cNvPr>
          <p:cNvSpPr/>
          <p:nvPr/>
        </p:nvSpPr>
        <p:spPr>
          <a:xfrm>
            <a:off x="10116671" y="1383591"/>
            <a:ext cx="1548000" cy="154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Document</a:t>
            </a:r>
          </a:p>
        </p:txBody>
      </p: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74D1A368-F7F1-CED4-476E-9E4423C373CA}"/>
              </a:ext>
            </a:extLst>
          </p:cNvPr>
          <p:cNvCxnSpPr>
            <a:cxnSpLocks/>
            <a:stCxn id="37" idx="2"/>
            <a:endCxn id="32" idx="6"/>
          </p:cNvCxnSpPr>
          <p:nvPr/>
        </p:nvCxnSpPr>
        <p:spPr>
          <a:xfrm flipH="1" flipV="1">
            <a:off x="8530928" y="2151241"/>
            <a:ext cx="1585743" cy="635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81E919-2661-A8E6-23CB-337BD961EF08}"/>
              </a:ext>
            </a:extLst>
          </p:cNvPr>
          <p:cNvSpPr txBox="1"/>
          <p:nvPr/>
        </p:nvSpPr>
        <p:spPr>
          <a:xfrm>
            <a:off x="8885267" y="2290650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600" noProof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CONTAINS</a:t>
            </a:r>
            <a:endParaRPr lang="en-GB" sz="1400" noProof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Line Callout 1 39">
            <a:extLst>
              <a:ext uri="{FF2B5EF4-FFF2-40B4-BE49-F238E27FC236}">
                <a16:creationId xmlns:a16="http://schemas.microsoft.com/office/drawing/2014/main" id="{45CC993C-FFF7-9F14-A2CC-58FA62624B18}"/>
              </a:ext>
            </a:extLst>
          </p:cNvPr>
          <p:cNvSpPr/>
          <p:nvPr/>
        </p:nvSpPr>
        <p:spPr>
          <a:xfrm>
            <a:off x="8480574" y="2901400"/>
            <a:ext cx="1943095" cy="680734"/>
          </a:xfrm>
          <a:prstGeom prst="borderCallout1">
            <a:avLst>
              <a:gd name="adj1" fmla="val -4638"/>
              <a:gd name="adj2" fmla="val -23"/>
              <a:gd name="adj3" fmla="val -42942"/>
              <a:gd name="adj4" fmla="val -15056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 </a:t>
            </a:r>
          </a:p>
        </p:txBody>
      </p:sp>
      <p:sp>
        <p:nvSpPr>
          <p:cNvPr id="41" name="Line Callout 1 40">
            <a:extLst>
              <a:ext uri="{FF2B5EF4-FFF2-40B4-BE49-F238E27FC236}">
                <a16:creationId xmlns:a16="http://schemas.microsoft.com/office/drawing/2014/main" id="{C1161104-3667-36A3-740C-FEC174D9310D}"/>
              </a:ext>
            </a:extLst>
          </p:cNvPr>
          <p:cNvSpPr/>
          <p:nvPr/>
        </p:nvSpPr>
        <p:spPr>
          <a:xfrm>
            <a:off x="9059246" y="5300517"/>
            <a:ext cx="1943095" cy="1011382"/>
          </a:xfrm>
          <a:prstGeom prst="borderCallout1">
            <a:avLst>
              <a:gd name="adj1" fmla="val 47323"/>
              <a:gd name="adj2" fmla="val -6194"/>
              <a:gd name="adj3" fmla="val 3545"/>
              <a:gd name="adj4" fmla="val -38546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ebmbedding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float[]</a:t>
            </a:r>
          </a:p>
        </p:txBody>
      </p:sp>
      <p:sp>
        <p:nvSpPr>
          <p:cNvPr id="42" name="Line Callout 1 41">
            <a:extLst>
              <a:ext uri="{FF2B5EF4-FFF2-40B4-BE49-F238E27FC236}">
                <a16:creationId xmlns:a16="http://schemas.microsoft.com/office/drawing/2014/main" id="{6AAA2491-4930-413E-0596-84FF9C90EDAF}"/>
              </a:ext>
            </a:extLst>
          </p:cNvPr>
          <p:cNvSpPr/>
          <p:nvPr/>
        </p:nvSpPr>
        <p:spPr>
          <a:xfrm>
            <a:off x="8634413" y="904411"/>
            <a:ext cx="1943095" cy="499503"/>
          </a:xfrm>
          <a:prstGeom prst="borderCallout1">
            <a:avLst>
              <a:gd name="adj1" fmla="val 49358"/>
              <a:gd name="adj2" fmla="val 100758"/>
              <a:gd name="adj3" fmla="val 146912"/>
              <a:gd name="adj4" fmla="val 111186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</p:txBody>
      </p:sp>
    </p:spTree>
    <p:extLst>
      <p:ext uri="{BB962C8B-B14F-4D97-AF65-F5344CB8AC3E}">
        <p14:creationId xmlns:p14="http://schemas.microsoft.com/office/powerpoint/2010/main" val="393398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11A-5B0C-C950-9CCF-6947FF57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5B34-D751-9DB1-DF27-6FA0F5B0D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Enhance graph with structure to support Parent Retriever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7559-6C32-C9D6-9193-29E2884C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8" y="1694030"/>
            <a:ext cx="4864825" cy="45776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DFC52B-DD08-A4CC-4577-FC9DC1E23ADC}"/>
              </a:ext>
            </a:extLst>
          </p:cNvPr>
          <p:cNvSpPr/>
          <p:nvPr/>
        </p:nvSpPr>
        <p:spPr>
          <a:xfrm>
            <a:off x="6599916" y="199628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B4108-6468-6EBA-1D56-C5CB93E91E27}"/>
              </a:ext>
            </a:extLst>
          </p:cNvPr>
          <p:cNvSpPr/>
          <p:nvPr/>
        </p:nvSpPr>
        <p:spPr>
          <a:xfrm>
            <a:off x="381001" y="1901340"/>
            <a:ext cx="5037792" cy="64097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1DB0A-F3A2-F610-457E-5CBF3FF9867B}"/>
              </a:ext>
            </a:extLst>
          </p:cNvPr>
          <p:cNvSpPr/>
          <p:nvPr/>
        </p:nvSpPr>
        <p:spPr>
          <a:xfrm>
            <a:off x="381000" y="2579668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F040E-75C8-5B5F-F8B6-167BD5234937}"/>
              </a:ext>
            </a:extLst>
          </p:cNvPr>
          <p:cNvSpPr/>
          <p:nvPr/>
        </p:nvSpPr>
        <p:spPr>
          <a:xfrm>
            <a:off x="381000" y="3110079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1307-1718-F47A-BEBD-062D0941D23E}"/>
              </a:ext>
            </a:extLst>
          </p:cNvPr>
          <p:cNvSpPr/>
          <p:nvPr/>
        </p:nvSpPr>
        <p:spPr>
          <a:xfrm>
            <a:off x="391834" y="4076121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4D87B-F5F4-5EC7-EEFE-88256A1D6B2E}"/>
              </a:ext>
            </a:extLst>
          </p:cNvPr>
          <p:cNvSpPr/>
          <p:nvPr/>
        </p:nvSpPr>
        <p:spPr>
          <a:xfrm>
            <a:off x="397040" y="5012284"/>
            <a:ext cx="5037792" cy="457200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90CC-55DC-7440-EF4A-924A4DF251CC}"/>
              </a:ext>
            </a:extLst>
          </p:cNvPr>
          <p:cNvSpPr/>
          <p:nvPr/>
        </p:nvSpPr>
        <p:spPr>
          <a:xfrm>
            <a:off x="391834" y="5524166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C9EB86-6647-A78F-D5F6-E0AD53FAFC2E}"/>
              </a:ext>
            </a:extLst>
          </p:cNvPr>
          <p:cNvSpPr/>
          <p:nvPr/>
        </p:nvSpPr>
        <p:spPr>
          <a:xfrm>
            <a:off x="6599915" y="269737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4DF615-4F1C-3EF3-7768-76A3CB36146D}"/>
              </a:ext>
            </a:extLst>
          </p:cNvPr>
          <p:cNvSpPr/>
          <p:nvPr/>
        </p:nvSpPr>
        <p:spPr>
          <a:xfrm>
            <a:off x="6599914" y="3421336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C300CE-44E4-6CEE-223E-4E49296F5001}"/>
              </a:ext>
            </a:extLst>
          </p:cNvPr>
          <p:cNvSpPr/>
          <p:nvPr/>
        </p:nvSpPr>
        <p:spPr>
          <a:xfrm>
            <a:off x="6599913" y="414529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4DD340-F311-912B-E96B-E95F6912C9A0}"/>
              </a:ext>
            </a:extLst>
          </p:cNvPr>
          <p:cNvSpPr/>
          <p:nvPr/>
        </p:nvSpPr>
        <p:spPr>
          <a:xfrm>
            <a:off x="6599912" y="486925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171B5A-A5B6-2E54-490F-0FA812FDA09E}"/>
              </a:ext>
            </a:extLst>
          </p:cNvPr>
          <p:cNvSpPr/>
          <p:nvPr/>
        </p:nvSpPr>
        <p:spPr>
          <a:xfrm>
            <a:off x="6599911" y="559320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15</a:t>
            </a:r>
          </a:p>
        </p:txBody>
      </p:sp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CABD98A0-6D5C-035F-0A45-1B79FB454EE3}"/>
              </a:ext>
            </a:extLst>
          </p:cNvPr>
          <p:cNvCxnSpPr>
            <a:cxnSpLocks/>
            <a:stCxn id="5" idx="4"/>
            <a:endCxn id="17" idx="0"/>
          </p:cNvCxnSpPr>
          <p:nvPr/>
        </p:nvCxnSpPr>
        <p:spPr>
          <a:xfrm rot="5400000">
            <a:off x="6717367" y="2580829"/>
            <a:ext cx="23309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6">
            <a:extLst>
              <a:ext uri="{FF2B5EF4-FFF2-40B4-BE49-F238E27FC236}">
                <a16:creationId xmlns:a16="http://schemas.microsoft.com/office/drawing/2014/main" id="{F9FBF07C-CBCA-02C4-7227-FA8AE6202D52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 rot="5400000">
            <a:off x="6705936" y="3293357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6D7605DF-2B03-0362-FE50-B321DF1294D9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 rot="5400000">
            <a:off x="6705935" y="4017315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29928DE3-9B0C-58FB-D33D-E49CFBBEB3A0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rot="5400000">
            <a:off x="6705934" y="4741273"/>
            <a:ext cx="25595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FBBE209E-1D45-DFFB-FBA5-54CB9FD50AD8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 rot="5400000">
            <a:off x="6705934" y="5465230"/>
            <a:ext cx="25595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28312ADC-A2CC-8845-5FD6-399D94A8AF21}"/>
              </a:ext>
            </a:extLst>
          </p:cNvPr>
          <p:cNvCxnSpPr>
            <a:cxnSpLocks/>
            <a:stCxn id="41" idx="4"/>
            <a:endCxn id="5" idx="0"/>
          </p:cNvCxnSpPr>
          <p:nvPr/>
        </p:nvCxnSpPr>
        <p:spPr>
          <a:xfrm rot="16200000" flipH="1">
            <a:off x="6706025" y="1868388"/>
            <a:ext cx="255777" cy="5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F670B53-B377-5AC5-88B2-C7D24ADC7075}"/>
              </a:ext>
            </a:extLst>
          </p:cNvPr>
          <p:cNvSpPr/>
          <p:nvPr/>
        </p:nvSpPr>
        <p:spPr>
          <a:xfrm>
            <a:off x="6599911" y="127250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9</a:t>
            </a:r>
          </a:p>
        </p:txBody>
      </p:sp>
      <p:cxnSp>
        <p:nvCxnSpPr>
          <p:cNvPr id="43" name="Straight Arrow Connector 6">
            <a:extLst>
              <a:ext uri="{FF2B5EF4-FFF2-40B4-BE49-F238E27FC236}">
                <a16:creationId xmlns:a16="http://schemas.microsoft.com/office/drawing/2014/main" id="{AF9517B5-5D6E-E0A1-3413-E84750CEFD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1963" y="6325379"/>
            <a:ext cx="563891" cy="5"/>
          </a:xfrm>
          <a:prstGeom prst="bentConnector3">
            <a:avLst>
              <a:gd name="adj1" fmla="val 50000"/>
            </a:avLst>
          </a:prstGeom>
          <a:ln w="28575">
            <a:solidFill>
              <a:srgbClr val="0041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D8D875-5C55-3269-E183-723876C40A41}"/>
              </a:ext>
            </a:extLst>
          </p:cNvPr>
          <p:cNvCxnSpPr>
            <a:stCxn id="11" idx="3"/>
            <a:endCxn id="5" idx="2"/>
          </p:cNvCxnSpPr>
          <p:nvPr/>
        </p:nvCxnSpPr>
        <p:spPr>
          <a:xfrm>
            <a:off x="5418793" y="2221828"/>
            <a:ext cx="1181123" cy="8452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75F8F2-ACD2-7F0A-8FD3-42E67C793301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>
            <a:off x="5418792" y="2832922"/>
            <a:ext cx="1181123" cy="98456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2DD4E-73BE-2FA4-B723-C29A7D798955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18792" y="3363333"/>
            <a:ext cx="1181122" cy="292003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A3FC4-6E57-0E1A-84E1-83A4D0F3F33B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>
            <a:off x="5429626" y="4329375"/>
            <a:ext cx="1170287" cy="49919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04CAEA-7179-5944-6A6A-CBBE9134EAF5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 flipV="1">
            <a:off x="5434832" y="5103252"/>
            <a:ext cx="1165080" cy="137632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2A0228-F7AE-E4B1-A28A-B4AC7F3F0E5B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>
          <a:xfrm>
            <a:off x="5429626" y="5777420"/>
            <a:ext cx="1170285" cy="49789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201C98F-BDCA-530F-4712-8F6207081D2B}"/>
              </a:ext>
            </a:extLst>
          </p:cNvPr>
          <p:cNvSpPr/>
          <p:nvPr/>
        </p:nvSpPr>
        <p:spPr>
          <a:xfrm>
            <a:off x="8012948" y="1446969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A24349-FFE3-F2B1-AFD6-23069C68B82B}"/>
              </a:ext>
            </a:extLst>
          </p:cNvPr>
          <p:cNvSpPr/>
          <p:nvPr/>
        </p:nvSpPr>
        <p:spPr>
          <a:xfrm>
            <a:off x="8931964" y="2783606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H3</a:t>
            </a:r>
            <a:endParaRPr lang="en-GB" sz="1600" dirty="0"/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7C7F5AD3-1B26-7C70-9E33-D01CC167C564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8412411" y="1846432"/>
            <a:ext cx="615798" cy="1005711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785DA7-256D-5309-A0CC-82959C5940B6}"/>
              </a:ext>
            </a:extLst>
          </p:cNvPr>
          <p:cNvSpPr/>
          <p:nvPr/>
        </p:nvSpPr>
        <p:spPr>
          <a:xfrm>
            <a:off x="394040" y="1657936"/>
            <a:ext cx="5037792" cy="204654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BD4F-8F1D-5283-A6A3-CA202F19023D}"/>
              </a:ext>
            </a:extLst>
          </p:cNvPr>
          <p:cNvSpPr/>
          <p:nvPr/>
        </p:nvSpPr>
        <p:spPr>
          <a:xfrm>
            <a:off x="381000" y="3675015"/>
            <a:ext cx="5037792" cy="186278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FD1EAA-61CD-33A8-7663-D469B6F56BFB}"/>
              </a:ext>
            </a:extLst>
          </p:cNvPr>
          <p:cNvSpPr/>
          <p:nvPr/>
        </p:nvSpPr>
        <p:spPr>
          <a:xfrm>
            <a:off x="381000" y="3915975"/>
            <a:ext cx="5037792" cy="149972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264A08-36F0-9A78-5B79-CD5012AB2B43}"/>
              </a:ext>
            </a:extLst>
          </p:cNvPr>
          <p:cNvSpPr/>
          <p:nvPr/>
        </p:nvSpPr>
        <p:spPr>
          <a:xfrm>
            <a:off x="391834" y="4849924"/>
            <a:ext cx="5037792" cy="149972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AF4AB6-CC93-9C6A-E543-61C1BFB0CD65}"/>
              </a:ext>
            </a:extLst>
          </p:cNvPr>
          <p:cNvCxnSpPr>
            <a:cxnSpLocks/>
            <a:stCxn id="23" idx="3"/>
            <a:endCxn id="6" idx="2"/>
          </p:cNvCxnSpPr>
          <p:nvPr/>
        </p:nvCxnSpPr>
        <p:spPr>
          <a:xfrm flipV="1">
            <a:off x="5431832" y="1680969"/>
            <a:ext cx="2581116" cy="79294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4867E5-E45B-A985-038D-63276ADF5358}"/>
              </a:ext>
            </a:extLst>
          </p:cNvPr>
          <p:cNvCxnSpPr>
            <a:cxnSpLocks/>
            <a:stCxn id="24" idx="3"/>
            <a:endCxn id="7" idx="2"/>
          </p:cNvCxnSpPr>
          <p:nvPr/>
        </p:nvCxnSpPr>
        <p:spPr>
          <a:xfrm flipV="1">
            <a:off x="5418792" y="3017606"/>
            <a:ext cx="3513172" cy="750548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E424150-09AD-C9A4-926C-BC17CE53EB0F}"/>
              </a:ext>
            </a:extLst>
          </p:cNvPr>
          <p:cNvSpPr/>
          <p:nvPr/>
        </p:nvSpPr>
        <p:spPr>
          <a:xfrm>
            <a:off x="8012948" y="3681975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0145F2-B4EF-8CF2-E8A5-2B4D5DAFA356}"/>
              </a:ext>
            </a:extLst>
          </p:cNvPr>
          <p:cNvSpPr/>
          <p:nvPr/>
        </p:nvSpPr>
        <p:spPr>
          <a:xfrm>
            <a:off x="8012948" y="4531896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4A0BA7-FB68-733C-3B82-D3C55B6C2989}"/>
              </a:ext>
            </a:extLst>
          </p:cNvPr>
          <p:cNvCxnSpPr>
            <a:cxnSpLocks/>
            <a:stCxn id="26" idx="3"/>
            <a:endCxn id="40" idx="2"/>
          </p:cNvCxnSpPr>
          <p:nvPr/>
        </p:nvCxnSpPr>
        <p:spPr>
          <a:xfrm flipV="1">
            <a:off x="5418792" y="3915975"/>
            <a:ext cx="2594156" cy="74986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07AC8E-C62B-50D8-5AE4-EB16B080BF36}"/>
              </a:ext>
            </a:extLst>
          </p:cNvPr>
          <p:cNvCxnSpPr>
            <a:cxnSpLocks/>
            <a:stCxn id="27" idx="3"/>
            <a:endCxn id="42" idx="2"/>
          </p:cNvCxnSpPr>
          <p:nvPr/>
        </p:nvCxnSpPr>
        <p:spPr>
          <a:xfrm flipV="1">
            <a:off x="5429626" y="4765896"/>
            <a:ext cx="2583322" cy="159014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E70F3DF4-BA37-EDAB-7CA0-A0EBDFACC431}"/>
              </a:ext>
            </a:extLst>
          </p:cNvPr>
          <p:cNvCxnSpPr>
            <a:cxnSpLocks/>
            <a:endCxn id="40" idx="7"/>
          </p:cNvCxnSpPr>
          <p:nvPr/>
        </p:nvCxnSpPr>
        <p:spPr>
          <a:xfrm flipH="1">
            <a:off x="8412411" y="3183069"/>
            <a:ext cx="615798" cy="567443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">
            <a:extLst>
              <a:ext uri="{FF2B5EF4-FFF2-40B4-BE49-F238E27FC236}">
                <a16:creationId xmlns:a16="http://schemas.microsoft.com/office/drawing/2014/main" id="{79B5948A-10D6-8299-9FB6-2B53955C7EBB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8412411" y="3183069"/>
            <a:ext cx="615798" cy="1417364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">
            <a:extLst>
              <a:ext uri="{FF2B5EF4-FFF2-40B4-BE49-F238E27FC236}">
                <a16:creationId xmlns:a16="http://schemas.microsoft.com/office/drawing/2014/main" id="{E6BBA3E7-5AD6-B0ED-516C-21F79D523D79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7067916" y="1846432"/>
            <a:ext cx="1013569" cy="383848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6">
            <a:extLst>
              <a:ext uri="{FF2B5EF4-FFF2-40B4-BE49-F238E27FC236}">
                <a16:creationId xmlns:a16="http://schemas.microsoft.com/office/drawing/2014/main" id="{F32F8547-76F8-FDA8-77EA-9350791B4D42}"/>
              </a:ext>
            </a:extLst>
          </p:cNvPr>
          <p:cNvCxnSpPr>
            <a:cxnSpLocks/>
            <a:stCxn id="6" idx="3"/>
            <a:endCxn id="17" idx="6"/>
          </p:cNvCxnSpPr>
          <p:nvPr/>
        </p:nvCxnSpPr>
        <p:spPr>
          <a:xfrm flipH="1">
            <a:off x="7067915" y="1846432"/>
            <a:ext cx="1013570" cy="108494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77F54916-7652-98AD-8170-D8F742301CBB}"/>
              </a:ext>
            </a:extLst>
          </p:cNvPr>
          <p:cNvCxnSpPr>
            <a:cxnSpLocks/>
            <a:stCxn id="6" idx="3"/>
            <a:endCxn id="18" idx="7"/>
          </p:cNvCxnSpPr>
          <p:nvPr/>
        </p:nvCxnSpPr>
        <p:spPr>
          <a:xfrm flipH="1">
            <a:off x="6999377" y="1846432"/>
            <a:ext cx="1082108" cy="1643441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6">
            <a:extLst>
              <a:ext uri="{FF2B5EF4-FFF2-40B4-BE49-F238E27FC236}">
                <a16:creationId xmlns:a16="http://schemas.microsoft.com/office/drawing/2014/main" id="{B99E2865-40DC-E1D1-5B63-5E88E48362C0}"/>
              </a:ext>
            </a:extLst>
          </p:cNvPr>
          <p:cNvCxnSpPr>
            <a:cxnSpLocks/>
            <a:stCxn id="40" idx="2"/>
            <a:endCxn id="19" idx="7"/>
          </p:cNvCxnSpPr>
          <p:nvPr/>
        </p:nvCxnSpPr>
        <p:spPr>
          <a:xfrm flipH="1">
            <a:off x="6999376" y="3915975"/>
            <a:ext cx="1013572" cy="29785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">
            <a:extLst>
              <a:ext uri="{FF2B5EF4-FFF2-40B4-BE49-F238E27FC236}">
                <a16:creationId xmlns:a16="http://schemas.microsoft.com/office/drawing/2014/main" id="{0B818D6A-3E1C-E1C2-5823-F2F6AF69E110}"/>
              </a:ext>
            </a:extLst>
          </p:cNvPr>
          <p:cNvCxnSpPr>
            <a:cxnSpLocks/>
            <a:stCxn id="42" idx="2"/>
            <a:endCxn id="20" idx="6"/>
          </p:cNvCxnSpPr>
          <p:nvPr/>
        </p:nvCxnSpPr>
        <p:spPr>
          <a:xfrm flipH="1">
            <a:off x="7067912" y="4765896"/>
            <a:ext cx="945036" cy="33735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">
            <a:extLst>
              <a:ext uri="{FF2B5EF4-FFF2-40B4-BE49-F238E27FC236}">
                <a16:creationId xmlns:a16="http://schemas.microsoft.com/office/drawing/2014/main" id="{8D9E45DB-23C5-E17E-5B65-6D7183187BBF}"/>
              </a:ext>
            </a:extLst>
          </p:cNvPr>
          <p:cNvCxnSpPr>
            <a:cxnSpLocks/>
            <a:stCxn id="42" idx="3"/>
            <a:endCxn id="21" idx="6"/>
          </p:cNvCxnSpPr>
          <p:nvPr/>
        </p:nvCxnSpPr>
        <p:spPr>
          <a:xfrm flipH="1">
            <a:off x="7067911" y="4931359"/>
            <a:ext cx="1013574" cy="89585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3E169C1-29AC-FF38-FABB-35295B296BD7}"/>
              </a:ext>
            </a:extLst>
          </p:cNvPr>
          <p:cNvSpPr/>
          <p:nvPr/>
        </p:nvSpPr>
        <p:spPr>
          <a:xfrm>
            <a:off x="9761268" y="2257923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H2</a:t>
            </a:r>
            <a:endParaRPr lang="en-GB" sz="1600" dirty="0"/>
          </a:p>
        </p:txBody>
      </p:sp>
      <p:cxnSp>
        <p:nvCxnSpPr>
          <p:cNvPr id="94" name="Straight Arrow Connector 6">
            <a:extLst>
              <a:ext uri="{FF2B5EF4-FFF2-40B4-BE49-F238E27FC236}">
                <a16:creationId xmlns:a16="http://schemas.microsoft.com/office/drawing/2014/main" id="{EA2D45D6-3848-45A6-1738-E1EA3155F9BB}"/>
              </a:ext>
            </a:extLst>
          </p:cNvPr>
          <p:cNvCxnSpPr>
            <a:cxnSpLocks/>
            <a:stCxn id="93" idx="3"/>
            <a:endCxn id="7" idx="6"/>
          </p:cNvCxnSpPr>
          <p:nvPr/>
        </p:nvCxnSpPr>
        <p:spPr>
          <a:xfrm flipH="1">
            <a:off x="9399964" y="2657386"/>
            <a:ext cx="429841" cy="36022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4994B3D-2C77-D45B-2F8D-C575637A25B6}"/>
              </a:ext>
            </a:extLst>
          </p:cNvPr>
          <p:cNvSpPr/>
          <p:nvPr/>
        </p:nvSpPr>
        <p:spPr>
          <a:xfrm>
            <a:off x="10467192" y="1565457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H1</a:t>
            </a:r>
            <a:endParaRPr lang="en-GB" sz="1600" dirty="0"/>
          </a:p>
        </p:txBody>
      </p:sp>
      <p:cxnSp>
        <p:nvCxnSpPr>
          <p:cNvPr id="98" name="Straight Arrow Connector 6">
            <a:extLst>
              <a:ext uri="{FF2B5EF4-FFF2-40B4-BE49-F238E27FC236}">
                <a16:creationId xmlns:a16="http://schemas.microsoft.com/office/drawing/2014/main" id="{20AC32AA-9215-AB79-D77A-5E6211373558}"/>
              </a:ext>
            </a:extLst>
          </p:cNvPr>
          <p:cNvCxnSpPr>
            <a:cxnSpLocks/>
            <a:stCxn id="97" idx="3"/>
            <a:endCxn id="93" idx="7"/>
          </p:cNvCxnSpPr>
          <p:nvPr/>
        </p:nvCxnSpPr>
        <p:spPr>
          <a:xfrm flipH="1">
            <a:off x="10160731" y="1964920"/>
            <a:ext cx="374998" cy="36154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4B05241-5C6E-4C24-6A8F-2141DF212013}"/>
              </a:ext>
            </a:extLst>
          </p:cNvPr>
          <p:cNvSpPr/>
          <p:nvPr/>
        </p:nvSpPr>
        <p:spPr>
          <a:xfrm>
            <a:off x="11319247" y="941529"/>
            <a:ext cx="468000" cy="46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D</a:t>
            </a:r>
            <a:endParaRPr lang="en-GB" sz="1600" dirty="0"/>
          </a:p>
        </p:txBody>
      </p:sp>
      <p:cxnSp>
        <p:nvCxnSpPr>
          <p:cNvPr id="108" name="Straight Arrow Connector 6">
            <a:extLst>
              <a:ext uri="{FF2B5EF4-FFF2-40B4-BE49-F238E27FC236}">
                <a16:creationId xmlns:a16="http://schemas.microsoft.com/office/drawing/2014/main" id="{AAD18821-C936-C774-ABC2-FC4CF3438506}"/>
              </a:ext>
            </a:extLst>
          </p:cNvPr>
          <p:cNvCxnSpPr>
            <a:cxnSpLocks/>
            <a:stCxn id="107" idx="3"/>
            <a:endCxn id="97" idx="7"/>
          </p:cNvCxnSpPr>
          <p:nvPr/>
        </p:nvCxnSpPr>
        <p:spPr>
          <a:xfrm flipH="1">
            <a:off x="10866655" y="1340992"/>
            <a:ext cx="521129" cy="29300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11A-5B0C-C950-9CCF-6947FF57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15B34-D751-9DB1-DF27-6FA0F5B0D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Enhance graph with structure to support Parent Retriever strategy – Remove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7559-6C32-C9D6-9193-29E2884C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8" y="1614020"/>
            <a:ext cx="4864825" cy="45776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DFC52B-DD08-A4CC-4577-FC9DC1E23ADC}"/>
              </a:ext>
            </a:extLst>
          </p:cNvPr>
          <p:cNvSpPr/>
          <p:nvPr/>
        </p:nvSpPr>
        <p:spPr>
          <a:xfrm>
            <a:off x="6599916" y="189341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1B4108-6468-6EBA-1D56-C5CB93E91E27}"/>
              </a:ext>
            </a:extLst>
          </p:cNvPr>
          <p:cNvSpPr/>
          <p:nvPr/>
        </p:nvSpPr>
        <p:spPr>
          <a:xfrm>
            <a:off x="381001" y="1821330"/>
            <a:ext cx="5037792" cy="640976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1DB0A-F3A2-F610-457E-5CBF3FF9867B}"/>
              </a:ext>
            </a:extLst>
          </p:cNvPr>
          <p:cNvSpPr/>
          <p:nvPr/>
        </p:nvSpPr>
        <p:spPr>
          <a:xfrm>
            <a:off x="381000" y="2499658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6F040E-75C8-5B5F-F8B6-167BD5234937}"/>
              </a:ext>
            </a:extLst>
          </p:cNvPr>
          <p:cNvSpPr/>
          <p:nvPr/>
        </p:nvSpPr>
        <p:spPr>
          <a:xfrm>
            <a:off x="381000" y="3030069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91307-1718-F47A-BEBD-062D0941D23E}"/>
              </a:ext>
            </a:extLst>
          </p:cNvPr>
          <p:cNvSpPr/>
          <p:nvPr/>
        </p:nvSpPr>
        <p:spPr>
          <a:xfrm>
            <a:off x="391834" y="3996111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4D87B-F5F4-5EC7-EEFE-88256A1D6B2E}"/>
              </a:ext>
            </a:extLst>
          </p:cNvPr>
          <p:cNvSpPr/>
          <p:nvPr/>
        </p:nvSpPr>
        <p:spPr>
          <a:xfrm>
            <a:off x="397040" y="4932274"/>
            <a:ext cx="5037792" cy="457200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90CC-55DC-7440-EF4A-924A4DF251CC}"/>
              </a:ext>
            </a:extLst>
          </p:cNvPr>
          <p:cNvSpPr/>
          <p:nvPr/>
        </p:nvSpPr>
        <p:spPr>
          <a:xfrm>
            <a:off x="391834" y="5444156"/>
            <a:ext cx="5037792" cy="506507"/>
          </a:xfrm>
          <a:prstGeom prst="rect">
            <a:avLst/>
          </a:prstGeom>
          <a:noFill/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C9EB86-6647-A78F-D5F6-E0AD53FAFC2E}"/>
              </a:ext>
            </a:extLst>
          </p:cNvPr>
          <p:cNvSpPr/>
          <p:nvPr/>
        </p:nvSpPr>
        <p:spPr>
          <a:xfrm>
            <a:off x="6599915" y="261736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4DF615-4F1C-3EF3-7768-76A3CB36146D}"/>
              </a:ext>
            </a:extLst>
          </p:cNvPr>
          <p:cNvSpPr/>
          <p:nvPr/>
        </p:nvSpPr>
        <p:spPr>
          <a:xfrm>
            <a:off x="6599914" y="3341326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C300CE-44E4-6CEE-223E-4E49296F5001}"/>
              </a:ext>
            </a:extLst>
          </p:cNvPr>
          <p:cNvSpPr/>
          <p:nvPr/>
        </p:nvSpPr>
        <p:spPr>
          <a:xfrm>
            <a:off x="6599913" y="4065284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4DD340-F311-912B-E96B-E95F6912C9A0}"/>
              </a:ext>
            </a:extLst>
          </p:cNvPr>
          <p:cNvSpPr/>
          <p:nvPr/>
        </p:nvSpPr>
        <p:spPr>
          <a:xfrm>
            <a:off x="6599912" y="478924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171B5A-A5B6-2E54-490F-0FA812FDA09E}"/>
              </a:ext>
            </a:extLst>
          </p:cNvPr>
          <p:cNvSpPr/>
          <p:nvPr/>
        </p:nvSpPr>
        <p:spPr>
          <a:xfrm>
            <a:off x="6599911" y="5513199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rgbClr val="0041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dirty="0"/>
              <a:t>15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D8D875-5C55-3269-E183-723876C40A41}"/>
              </a:ext>
            </a:extLst>
          </p:cNvPr>
          <p:cNvCxnSpPr>
            <a:stCxn id="11" idx="3"/>
            <a:endCxn id="5" idx="2"/>
          </p:cNvCxnSpPr>
          <p:nvPr/>
        </p:nvCxnSpPr>
        <p:spPr>
          <a:xfrm flipV="1">
            <a:off x="5418793" y="2127410"/>
            <a:ext cx="1181123" cy="14408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75F8F2-ACD2-7F0A-8FD3-42E67C793301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>
            <a:off x="5418792" y="2752912"/>
            <a:ext cx="1181123" cy="98456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2DD4E-73BE-2FA4-B723-C29A7D798955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18792" y="3283323"/>
            <a:ext cx="1181122" cy="292003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A3FC4-6E57-0E1A-84E1-83A4D0F3F33B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>
            <a:off x="5429626" y="4249365"/>
            <a:ext cx="1170287" cy="49919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04CAEA-7179-5944-6A6A-CBBE9134EAF5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 flipV="1">
            <a:off x="5434832" y="5023242"/>
            <a:ext cx="1165080" cy="137632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2A0228-F7AE-E4B1-A28A-B4AC7F3F0E5B}"/>
              </a:ext>
            </a:extLst>
          </p:cNvPr>
          <p:cNvCxnSpPr>
            <a:cxnSpLocks/>
            <a:stCxn id="16" idx="3"/>
            <a:endCxn id="21" idx="2"/>
          </p:cNvCxnSpPr>
          <p:nvPr/>
        </p:nvCxnSpPr>
        <p:spPr>
          <a:xfrm>
            <a:off x="5429626" y="5697410"/>
            <a:ext cx="1170285" cy="49789"/>
          </a:xfrm>
          <a:prstGeom prst="line">
            <a:avLst/>
          </a:prstGeom>
          <a:ln w="9525">
            <a:solidFill>
              <a:srgbClr val="0041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201C98F-BDCA-530F-4712-8F6207081D2B}"/>
              </a:ext>
            </a:extLst>
          </p:cNvPr>
          <p:cNvSpPr/>
          <p:nvPr/>
        </p:nvSpPr>
        <p:spPr>
          <a:xfrm>
            <a:off x="8012948" y="1366959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A24349-FFE3-F2B1-AFD6-23069C68B82B}"/>
              </a:ext>
            </a:extLst>
          </p:cNvPr>
          <p:cNvSpPr/>
          <p:nvPr/>
        </p:nvSpPr>
        <p:spPr>
          <a:xfrm>
            <a:off x="8931964" y="2703596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H3</a:t>
            </a:r>
            <a:endParaRPr lang="en-GB" sz="1600" dirty="0"/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7C7F5AD3-1B26-7C70-9E33-D01CC167C564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8412411" y="1766422"/>
            <a:ext cx="615798" cy="1005711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785DA7-256D-5309-A0CC-82959C5940B6}"/>
              </a:ext>
            </a:extLst>
          </p:cNvPr>
          <p:cNvSpPr/>
          <p:nvPr/>
        </p:nvSpPr>
        <p:spPr>
          <a:xfrm>
            <a:off x="394040" y="1577926"/>
            <a:ext cx="5037792" cy="204654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BD4F-8F1D-5283-A6A3-CA202F19023D}"/>
              </a:ext>
            </a:extLst>
          </p:cNvPr>
          <p:cNvSpPr/>
          <p:nvPr/>
        </p:nvSpPr>
        <p:spPr>
          <a:xfrm>
            <a:off x="381000" y="3595005"/>
            <a:ext cx="5037792" cy="186278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FD1EAA-61CD-33A8-7663-D469B6F56BFB}"/>
              </a:ext>
            </a:extLst>
          </p:cNvPr>
          <p:cNvSpPr/>
          <p:nvPr/>
        </p:nvSpPr>
        <p:spPr>
          <a:xfrm>
            <a:off x="381000" y="3835965"/>
            <a:ext cx="5037792" cy="149972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264A08-36F0-9A78-5B79-CD5012AB2B43}"/>
              </a:ext>
            </a:extLst>
          </p:cNvPr>
          <p:cNvSpPr/>
          <p:nvPr/>
        </p:nvSpPr>
        <p:spPr>
          <a:xfrm>
            <a:off x="391834" y="4769914"/>
            <a:ext cx="5037792" cy="149972"/>
          </a:xfrm>
          <a:prstGeom prst="rect">
            <a:avLst/>
          </a:prstGeom>
          <a:noFill/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AF4AB6-CC93-9C6A-E543-61C1BFB0CD65}"/>
              </a:ext>
            </a:extLst>
          </p:cNvPr>
          <p:cNvCxnSpPr>
            <a:cxnSpLocks/>
            <a:stCxn id="23" idx="3"/>
            <a:endCxn id="6" idx="2"/>
          </p:cNvCxnSpPr>
          <p:nvPr/>
        </p:nvCxnSpPr>
        <p:spPr>
          <a:xfrm flipV="1">
            <a:off x="5431832" y="1600959"/>
            <a:ext cx="2581116" cy="79294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4867E5-E45B-A985-038D-63276ADF5358}"/>
              </a:ext>
            </a:extLst>
          </p:cNvPr>
          <p:cNvCxnSpPr>
            <a:cxnSpLocks/>
            <a:stCxn id="24" idx="3"/>
            <a:endCxn id="7" idx="2"/>
          </p:cNvCxnSpPr>
          <p:nvPr/>
        </p:nvCxnSpPr>
        <p:spPr>
          <a:xfrm flipV="1">
            <a:off x="5418792" y="2937596"/>
            <a:ext cx="3513172" cy="750548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E424150-09AD-C9A4-926C-BC17CE53EB0F}"/>
              </a:ext>
            </a:extLst>
          </p:cNvPr>
          <p:cNvSpPr/>
          <p:nvPr/>
        </p:nvSpPr>
        <p:spPr>
          <a:xfrm>
            <a:off x="8012948" y="3601965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0145F2-B4EF-8CF2-E8A5-2B4D5DAFA356}"/>
              </a:ext>
            </a:extLst>
          </p:cNvPr>
          <p:cNvSpPr/>
          <p:nvPr/>
        </p:nvSpPr>
        <p:spPr>
          <a:xfrm>
            <a:off x="8012948" y="4451886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H4</a:t>
            </a:r>
            <a:endParaRPr lang="en-GB" sz="16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4A0BA7-FB68-733C-3B82-D3C55B6C2989}"/>
              </a:ext>
            </a:extLst>
          </p:cNvPr>
          <p:cNvCxnSpPr>
            <a:cxnSpLocks/>
            <a:stCxn id="26" idx="3"/>
            <a:endCxn id="40" idx="2"/>
          </p:cNvCxnSpPr>
          <p:nvPr/>
        </p:nvCxnSpPr>
        <p:spPr>
          <a:xfrm flipV="1">
            <a:off x="5418792" y="3835965"/>
            <a:ext cx="2594156" cy="74986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07AC8E-C62B-50D8-5AE4-EB16B080BF36}"/>
              </a:ext>
            </a:extLst>
          </p:cNvPr>
          <p:cNvCxnSpPr>
            <a:cxnSpLocks/>
            <a:stCxn id="27" idx="3"/>
            <a:endCxn id="42" idx="2"/>
          </p:cNvCxnSpPr>
          <p:nvPr/>
        </p:nvCxnSpPr>
        <p:spPr>
          <a:xfrm flipV="1">
            <a:off x="5429626" y="4685886"/>
            <a:ext cx="2583322" cy="159014"/>
          </a:xfrm>
          <a:prstGeom prst="line">
            <a:avLst/>
          </a:prstGeom>
          <a:ln w="9525">
            <a:solidFill>
              <a:srgbClr val="FF78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E70F3DF4-BA37-EDAB-7CA0-A0EBDFACC431}"/>
              </a:ext>
            </a:extLst>
          </p:cNvPr>
          <p:cNvCxnSpPr>
            <a:cxnSpLocks/>
            <a:endCxn id="40" idx="7"/>
          </p:cNvCxnSpPr>
          <p:nvPr/>
        </p:nvCxnSpPr>
        <p:spPr>
          <a:xfrm flipH="1">
            <a:off x="8412411" y="3103059"/>
            <a:ext cx="615798" cy="567443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">
            <a:extLst>
              <a:ext uri="{FF2B5EF4-FFF2-40B4-BE49-F238E27FC236}">
                <a16:creationId xmlns:a16="http://schemas.microsoft.com/office/drawing/2014/main" id="{79B5948A-10D6-8299-9FB6-2B53955C7EBB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8412411" y="3103059"/>
            <a:ext cx="615798" cy="1417364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">
            <a:extLst>
              <a:ext uri="{FF2B5EF4-FFF2-40B4-BE49-F238E27FC236}">
                <a16:creationId xmlns:a16="http://schemas.microsoft.com/office/drawing/2014/main" id="{E6BBA3E7-5AD6-B0ED-516C-21F79D523D79}"/>
              </a:ext>
            </a:extLst>
          </p:cNvPr>
          <p:cNvCxnSpPr>
            <a:cxnSpLocks/>
            <a:stCxn id="6" idx="3"/>
            <a:endCxn id="5" idx="6"/>
          </p:cNvCxnSpPr>
          <p:nvPr/>
        </p:nvCxnSpPr>
        <p:spPr>
          <a:xfrm flipH="1">
            <a:off x="7067916" y="1766422"/>
            <a:ext cx="1013569" cy="360988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6">
            <a:extLst>
              <a:ext uri="{FF2B5EF4-FFF2-40B4-BE49-F238E27FC236}">
                <a16:creationId xmlns:a16="http://schemas.microsoft.com/office/drawing/2014/main" id="{F32F8547-76F8-FDA8-77EA-9350791B4D42}"/>
              </a:ext>
            </a:extLst>
          </p:cNvPr>
          <p:cNvCxnSpPr>
            <a:cxnSpLocks/>
            <a:stCxn id="6" idx="3"/>
            <a:endCxn id="17" idx="6"/>
          </p:cNvCxnSpPr>
          <p:nvPr/>
        </p:nvCxnSpPr>
        <p:spPr>
          <a:xfrm flipH="1">
            <a:off x="7067915" y="1766422"/>
            <a:ext cx="1013570" cy="108494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77F54916-7652-98AD-8170-D8F742301CBB}"/>
              </a:ext>
            </a:extLst>
          </p:cNvPr>
          <p:cNvCxnSpPr>
            <a:cxnSpLocks/>
            <a:stCxn id="6" idx="3"/>
            <a:endCxn id="18" idx="7"/>
          </p:cNvCxnSpPr>
          <p:nvPr/>
        </p:nvCxnSpPr>
        <p:spPr>
          <a:xfrm flipH="1">
            <a:off x="6999377" y="1766422"/>
            <a:ext cx="1082108" cy="1643441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6">
            <a:extLst>
              <a:ext uri="{FF2B5EF4-FFF2-40B4-BE49-F238E27FC236}">
                <a16:creationId xmlns:a16="http://schemas.microsoft.com/office/drawing/2014/main" id="{B99E2865-40DC-E1D1-5B63-5E88E48362C0}"/>
              </a:ext>
            </a:extLst>
          </p:cNvPr>
          <p:cNvCxnSpPr>
            <a:cxnSpLocks/>
            <a:stCxn id="40" idx="2"/>
            <a:endCxn id="19" idx="7"/>
          </p:cNvCxnSpPr>
          <p:nvPr/>
        </p:nvCxnSpPr>
        <p:spPr>
          <a:xfrm flipH="1">
            <a:off x="6999376" y="3835965"/>
            <a:ext cx="1013572" cy="29785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">
            <a:extLst>
              <a:ext uri="{FF2B5EF4-FFF2-40B4-BE49-F238E27FC236}">
                <a16:creationId xmlns:a16="http://schemas.microsoft.com/office/drawing/2014/main" id="{0B818D6A-3E1C-E1C2-5823-F2F6AF69E110}"/>
              </a:ext>
            </a:extLst>
          </p:cNvPr>
          <p:cNvCxnSpPr>
            <a:cxnSpLocks/>
            <a:stCxn id="42" idx="2"/>
            <a:endCxn id="20" idx="6"/>
          </p:cNvCxnSpPr>
          <p:nvPr/>
        </p:nvCxnSpPr>
        <p:spPr>
          <a:xfrm flipH="1">
            <a:off x="7067912" y="4685886"/>
            <a:ext cx="945036" cy="337356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">
            <a:extLst>
              <a:ext uri="{FF2B5EF4-FFF2-40B4-BE49-F238E27FC236}">
                <a16:creationId xmlns:a16="http://schemas.microsoft.com/office/drawing/2014/main" id="{8D9E45DB-23C5-E17E-5B65-6D7183187BBF}"/>
              </a:ext>
            </a:extLst>
          </p:cNvPr>
          <p:cNvCxnSpPr>
            <a:cxnSpLocks/>
            <a:stCxn id="42" idx="3"/>
            <a:endCxn id="21" idx="6"/>
          </p:cNvCxnSpPr>
          <p:nvPr/>
        </p:nvCxnSpPr>
        <p:spPr>
          <a:xfrm flipH="1">
            <a:off x="7067911" y="4851349"/>
            <a:ext cx="1013574" cy="89585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3E169C1-29AC-FF38-FABB-35295B296BD7}"/>
              </a:ext>
            </a:extLst>
          </p:cNvPr>
          <p:cNvSpPr/>
          <p:nvPr/>
        </p:nvSpPr>
        <p:spPr>
          <a:xfrm>
            <a:off x="9761268" y="2177913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H2</a:t>
            </a:r>
            <a:endParaRPr lang="en-GB" sz="1600" dirty="0"/>
          </a:p>
        </p:txBody>
      </p:sp>
      <p:cxnSp>
        <p:nvCxnSpPr>
          <p:cNvPr id="94" name="Straight Arrow Connector 6">
            <a:extLst>
              <a:ext uri="{FF2B5EF4-FFF2-40B4-BE49-F238E27FC236}">
                <a16:creationId xmlns:a16="http://schemas.microsoft.com/office/drawing/2014/main" id="{EA2D45D6-3848-45A6-1738-E1EA3155F9BB}"/>
              </a:ext>
            </a:extLst>
          </p:cNvPr>
          <p:cNvCxnSpPr>
            <a:cxnSpLocks/>
            <a:stCxn id="93" idx="3"/>
            <a:endCxn id="7" idx="6"/>
          </p:cNvCxnSpPr>
          <p:nvPr/>
        </p:nvCxnSpPr>
        <p:spPr>
          <a:xfrm flipH="1">
            <a:off x="9399964" y="2577376"/>
            <a:ext cx="429841" cy="36022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4994B3D-2C77-D45B-2F8D-C575637A25B6}"/>
              </a:ext>
            </a:extLst>
          </p:cNvPr>
          <p:cNvSpPr/>
          <p:nvPr/>
        </p:nvSpPr>
        <p:spPr>
          <a:xfrm>
            <a:off x="10467192" y="1485447"/>
            <a:ext cx="468000" cy="46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H1</a:t>
            </a:r>
            <a:endParaRPr lang="en-GB" sz="1600" dirty="0"/>
          </a:p>
        </p:txBody>
      </p:sp>
      <p:cxnSp>
        <p:nvCxnSpPr>
          <p:cNvPr id="98" name="Straight Arrow Connector 6">
            <a:extLst>
              <a:ext uri="{FF2B5EF4-FFF2-40B4-BE49-F238E27FC236}">
                <a16:creationId xmlns:a16="http://schemas.microsoft.com/office/drawing/2014/main" id="{20AC32AA-9215-AB79-D77A-5E6211373558}"/>
              </a:ext>
            </a:extLst>
          </p:cNvPr>
          <p:cNvCxnSpPr>
            <a:cxnSpLocks/>
            <a:stCxn id="97" idx="3"/>
            <a:endCxn id="93" idx="7"/>
          </p:cNvCxnSpPr>
          <p:nvPr/>
        </p:nvCxnSpPr>
        <p:spPr>
          <a:xfrm flipH="1">
            <a:off x="10160731" y="1884910"/>
            <a:ext cx="374998" cy="361540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84B05241-5C6E-4C24-6A8F-2141DF212013}"/>
              </a:ext>
            </a:extLst>
          </p:cNvPr>
          <p:cNvSpPr/>
          <p:nvPr/>
        </p:nvSpPr>
        <p:spPr>
          <a:xfrm>
            <a:off x="11319247" y="861519"/>
            <a:ext cx="468000" cy="46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/>
              <a:t>D</a:t>
            </a:r>
            <a:endParaRPr lang="en-GB" sz="1600" dirty="0"/>
          </a:p>
        </p:txBody>
      </p:sp>
      <p:cxnSp>
        <p:nvCxnSpPr>
          <p:cNvPr id="108" name="Straight Arrow Connector 6">
            <a:extLst>
              <a:ext uri="{FF2B5EF4-FFF2-40B4-BE49-F238E27FC236}">
                <a16:creationId xmlns:a16="http://schemas.microsoft.com/office/drawing/2014/main" id="{AAD18821-C936-C774-ABC2-FC4CF3438506}"/>
              </a:ext>
            </a:extLst>
          </p:cNvPr>
          <p:cNvCxnSpPr>
            <a:cxnSpLocks/>
            <a:stCxn id="107" idx="3"/>
            <a:endCxn id="97" idx="7"/>
          </p:cNvCxnSpPr>
          <p:nvPr/>
        </p:nvCxnSpPr>
        <p:spPr>
          <a:xfrm flipH="1">
            <a:off x="10866655" y="1260982"/>
            <a:ext cx="521129" cy="29300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5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AAB-C6C3-455A-921C-EABAAEE8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E210-9E69-E9ED-1BE9-0EEC4483C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Graph with Chunks, Section and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6A470-C2F4-EC5F-BDB2-F3157B5E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50138"/>
            <a:ext cx="8307820" cy="50617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2" descr="Spring Digest – springBoot">
            <a:extLst>
              <a:ext uri="{FF2B5EF4-FFF2-40B4-BE49-F238E27FC236}">
                <a16:creationId xmlns:a16="http://schemas.microsoft.com/office/drawing/2014/main" id="{CC88BB42-9BD9-0FE5-72A6-C111F7179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4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B974-46D9-E4A9-67CD-E77335AF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RAG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E25-AB5F-BB2C-6968-044FEB3F8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Of the Traditional RAG Strategy with Query Window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CB7C9-2291-B4B4-CE91-95BD156C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4559"/>
            <a:ext cx="5195134" cy="51402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 descr="Spring Digest – springBoot">
            <a:extLst>
              <a:ext uri="{FF2B5EF4-FFF2-40B4-BE49-F238E27FC236}">
                <a16:creationId xmlns:a16="http://schemas.microsoft.com/office/drawing/2014/main" id="{53AA50C0-0334-988B-0184-C8B914626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92EDD-D474-589C-F63D-3A192724D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68" y="673606"/>
            <a:ext cx="4405124" cy="56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0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E18E-66E5-F997-71C3-150D1159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Knowledge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0E22C-2919-2D25-ACC7-50A4F1BE6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1500F-2EB0-FC90-7B4C-051E5244D114}"/>
              </a:ext>
            </a:extLst>
          </p:cNvPr>
          <p:cNvSpPr txBox="1"/>
          <p:nvPr/>
        </p:nvSpPr>
        <p:spPr>
          <a:xfrm>
            <a:off x="381000" y="1372782"/>
            <a:ext cx="51192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The </a:t>
            </a:r>
            <a:r>
              <a:rPr lang="en-GB" sz="2000" b="1" dirty="0"/>
              <a:t>user </a:t>
            </a:r>
            <a:r>
              <a:rPr lang="en-GB" sz="2000" dirty="0"/>
              <a:t>knows something about the question they’re asking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application</a:t>
            </a:r>
            <a:r>
              <a:rPr lang="en-GB" sz="2000" dirty="0"/>
              <a:t> knows something about the user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database</a:t>
            </a:r>
            <a:r>
              <a:rPr lang="en-GB" sz="2000" dirty="0"/>
              <a:t> knows about particular information and data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LLM</a:t>
            </a:r>
            <a:r>
              <a:rPr lang="en-GB" sz="2000" dirty="0"/>
              <a:t> knows about whatever it found on the internet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5583E-C1D5-92C1-3D3E-99F2A362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75" y="1329519"/>
            <a:ext cx="5735425" cy="4489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BF1A0F-CE72-2086-5008-9B072140C110}"/>
              </a:ext>
            </a:extLst>
          </p:cNvPr>
          <p:cNvSpPr/>
          <p:nvPr/>
        </p:nvSpPr>
        <p:spPr>
          <a:xfrm>
            <a:off x="6206836" y="2424544"/>
            <a:ext cx="3463636" cy="229985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8D035-8040-EB66-3E2A-8560644AA774}"/>
              </a:ext>
            </a:extLst>
          </p:cNvPr>
          <p:cNvSpPr txBox="1"/>
          <p:nvPr/>
        </p:nvSpPr>
        <p:spPr>
          <a:xfrm>
            <a:off x="6518563" y="3429000"/>
            <a:ext cx="2840182" cy="3468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b="1" noProof="0" dirty="0">
                <a:solidFill>
                  <a:srgbClr val="FFC000"/>
                </a:solidFill>
              </a:rPr>
              <a:t>Knowledge you control</a:t>
            </a:r>
          </a:p>
        </p:txBody>
      </p:sp>
    </p:spTree>
    <p:extLst>
      <p:ext uri="{BB962C8B-B14F-4D97-AF65-F5344CB8AC3E}">
        <p14:creationId xmlns:p14="http://schemas.microsoft.com/office/powerpoint/2010/main" val="7286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6133-9B44-191D-79A3-F4855D9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9F76-E68F-CB23-9AA0-7E15CDAC3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Parent Retriever Strategy by enhancing sections with summary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2750605C-EAA6-FCC5-AF7F-7364877B9FC2}"/>
              </a:ext>
            </a:extLst>
          </p:cNvPr>
          <p:cNvSpPr txBox="1">
            <a:spLocks/>
          </p:cNvSpPr>
          <p:nvPr/>
        </p:nvSpPr>
        <p:spPr>
          <a:xfrm>
            <a:off x="381000" y="1653988"/>
            <a:ext cx="5715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Use LLM to generate summaries for all chunks of a given section</a:t>
            </a:r>
          </a:p>
          <a:p>
            <a:pPr marL="0" indent="0">
              <a:buNone/>
            </a:pPr>
            <a:r>
              <a:rPr lang="en-GB" sz="1800" dirty="0"/>
              <a:t>Add the summary and its </a:t>
            </a:r>
            <a:r>
              <a:rPr lang="en-GB" sz="1800" dirty="0" err="1"/>
              <a:t>ebeddings</a:t>
            </a:r>
            <a:r>
              <a:rPr lang="en-GB" sz="1800" dirty="0"/>
              <a:t> to the Section node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Benefits:</a:t>
            </a:r>
            <a:endParaRPr lang="en-GB" sz="1800" dirty="0"/>
          </a:p>
          <a:p>
            <a:r>
              <a:rPr lang="en-GB" sz="1800" dirty="0"/>
              <a:t>Summary has its own embeddings and can be another path to find the most relevant section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38648-0FBB-138F-6BB5-8FA7F2DB875D}"/>
              </a:ext>
            </a:extLst>
          </p:cNvPr>
          <p:cNvSpPr txBox="1"/>
          <p:nvPr/>
        </p:nvSpPr>
        <p:spPr>
          <a:xfrm>
            <a:off x="12032857" y="5421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C5BF3D-A99D-A81C-08DE-1EB8EC727011}"/>
              </a:ext>
            </a:extLst>
          </p:cNvPr>
          <p:cNvSpPr/>
          <p:nvPr/>
        </p:nvSpPr>
        <p:spPr>
          <a:xfrm>
            <a:off x="6932749" y="4386262"/>
            <a:ext cx="1548000" cy="154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Chunk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D606A5-A838-97BD-ACDE-DDDBF1E9D0BA}"/>
              </a:ext>
            </a:extLst>
          </p:cNvPr>
          <p:cNvCxnSpPr>
            <a:stCxn id="5" idx="4"/>
            <a:endCxn id="5" idx="2"/>
          </p:cNvCxnSpPr>
          <p:nvPr/>
        </p:nvCxnSpPr>
        <p:spPr>
          <a:xfrm rot="5400000" flipH="1">
            <a:off x="6932749" y="5160262"/>
            <a:ext cx="774000" cy="774000"/>
          </a:xfrm>
          <a:prstGeom prst="bentConnector4">
            <a:avLst>
              <a:gd name="adj1" fmla="val -29535"/>
              <a:gd name="adj2" fmla="val 164036"/>
            </a:avLst>
          </a:prstGeom>
          <a:ln w="28575">
            <a:solidFill>
              <a:srgbClr val="0041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C36EFD-6525-D4ED-99A2-C84F11189D69}"/>
              </a:ext>
            </a:extLst>
          </p:cNvPr>
          <p:cNvSpPr txBox="1"/>
          <p:nvPr/>
        </p:nvSpPr>
        <p:spPr>
          <a:xfrm>
            <a:off x="6537520" y="5910098"/>
            <a:ext cx="914400" cy="307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0041F0"/>
                </a:solidFill>
              </a:rPr>
              <a:t>NEXT</a:t>
            </a:r>
            <a:endParaRPr lang="en-GB" sz="1200" noProof="0" dirty="0">
              <a:solidFill>
                <a:srgbClr val="0041F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222296-9C1E-F934-08AB-25671C4B1DF0}"/>
              </a:ext>
            </a:extLst>
          </p:cNvPr>
          <p:cNvSpPr/>
          <p:nvPr/>
        </p:nvSpPr>
        <p:spPr>
          <a:xfrm>
            <a:off x="6932749" y="1469134"/>
            <a:ext cx="1548000" cy="154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Section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196AC424-004D-94C5-3BD4-9FB4EAA22DC0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6840590" y="2335293"/>
            <a:ext cx="780350" cy="596031"/>
          </a:xfrm>
          <a:prstGeom prst="bentConnector4">
            <a:avLst>
              <a:gd name="adj1" fmla="val -58701"/>
              <a:gd name="adj2" fmla="val 180442"/>
            </a:avLst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6154FB-2912-4DBF-83C5-778BC5E95C91}"/>
              </a:ext>
            </a:extLst>
          </p:cNvPr>
          <p:cNvSpPr txBox="1"/>
          <p:nvPr/>
        </p:nvSpPr>
        <p:spPr>
          <a:xfrm>
            <a:off x="6529476" y="3212419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FF7800"/>
                </a:solidFill>
              </a:rPr>
              <a:t>CONTAINS</a:t>
            </a:r>
            <a:endParaRPr lang="en-GB" sz="1200" noProof="0" dirty="0">
              <a:solidFill>
                <a:srgbClr val="FF7800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CFC5C7A4-853E-D7B3-28E2-022911B344C1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>
            <a:off x="7706749" y="3017134"/>
            <a:ext cx="0" cy="1369128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1F6BFF-457D-3995-9DFE-E9BEE028BE11}"/>
              </a:ext>
            </a:extLst>
          </p:cNvPr>
          <p:cNvSpPr txBox="1"/>
          <p:nvPr/>
        </p:nvSpPr>
        <p:spPr>
          <a:xfrm rot="16200000">
            <a:off x="7595698" y="3580005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FF7800"/>
                </a:solidFill>
              </a:rPr>
              <a:t>CONTAINS</a:t>
            </a:r>
            <a:endParaRPr lang="en-GB" sz="1200" noProof="0" dirty="0">
              <a:solidFill>
                <a:srgbClr val="FF78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40AB71-D06D-4E55-91C1-D287618E7C4C}"/>
              </a:ext>
            </a:extLst>
          </p:cNvPr>
          <p:cNvSpPr/>
          <p:nvPr/>
        </p:nvSpPr>
        <p:spPr>
          <a:xfrm>
            <a:off x="10268277" y="1475484"/>
            <a:ext cx="1548000" cy="154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Document</a:t>
            </a:r>
          </a:p>
        </p:txBody>
      </p:sp>
      <p:cxnSp>
        <p:nvCxnSpPr>
          <p:cNvPr id="15" name="Straight Arrow Connector 6">
            <a:extLst>
              <a:ext uri="{FF2B5EF4-FFF2-40B4-BE49-F238E27FC236}">
                <a16:creationId xmlns:a16="http://schemas.microsoft.com/office/drawing/2014/main" id="{B00E1801-808E-A944-3E0E-1C365D994D3B}"/>
              </a:ext>
            </a:extLst>
          </p:cNvPr>
          <p:cNvCxnSpPr>
            <a:cxnSpLocks/>
            <a:stCxn id="14" idx="2"/>
            <a:endCxn id="9" idx="6"/>
          </p:cNvCxnSpPr>
          <p:nvPr/>
        </p:nvCxnSpPr>
        <p:spPr>
          <a:xfrm flipH="1" flipV="1">
            <a:off x="8480749" y="2243134"/>
            <a:ext cx="1787528" cy="635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BD548A-C6AA-EA0C-582F-9363FA529A76}"/>
              </a:ext>
            </a:extLst>
          </p:cNvPr>
          <p:cNvSpPr txBox="1"/>
          <p:nvPr/>
        </p:nvSpPr>
        <p:spPr>
          <a:xfrm>
            <a:off x="8982931" y="1999195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CONTAINS</a:t>
            </a:r>
            <a:endParaRPr lang="en-GB" sz="1200" noProof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782BD040-2AE7-980C-79F6-5EAC1DDC49F4}"/>
              </a:ext>
            </a:extLst>
          </p:cNvPr>
          <p:cNvSpPr/>
          <p:nvPr/>
        </p:nvSpPr>
        <p:spPr>
          <a:xfrm>
            <a:off x="8548906" y="5707666"/>
            <a:ext cx="2132371" cy="769334"/>
          </a:xfrm>
          <a:prstGeom prst="borderCallout1">
            <a:avLst>
              <a:gd name="adj1" fmla="val 47323"/>
              <a:gd name="adj2" fmla="val -6194"/>
              <a:gd name="adj3" fmla="val -5736"/>
              <a:gd name="adj4" fmla="val -2029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ebmbedding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float[]</a:t>
            </a:r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23BF0D1F-1E3D-A3A0-5346-5B0E26651EC5}"/>
              </a:ext>
            </a:extLst>
          </p:cNvPr>
          <p:cNvSpPr/>
          <p:nvPr/>
        </p:nvSpPr>
        <p:spPr>
          <a:xfrm>
            <a:off x="9867905" y="3129329"/>
            <a:ext cx="1943095" cy="499503"/>
          </a:xfrm>
          <a:prstGeom prst="borderCallout1">
            <a:avLst>
              <a:gd name="adj1" fmla="val -862"/>
              <a:gd name="adj2" fmla="val 56198"/>
              <a:gd name="adj3" fmla="val -50730"/>
              <a:gd name="adj4" fmla="val 62045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</p:txBody>
      </p:sp>
      <p:sp>
        <p:nvSpPr>
          <p:cNvPr id="23" name="Line Callout 1 22">
            <a:extLst>
              <a:ext uri="{FF2B5EF4-FFF2-40B4-BE49-F238E27FC236}">
                <a16:creationId xmlns:a16="http://schemas.microsoft.com/office/drawing/2014/main" id="{95D6C291-E143-B335-170A-0E7E850BADB0}"/>
              </a:ext>
            </a:extLst>
          </p:cNvPr>
          <p:cNvSpPr/>
          <p:nvPr/>
        </p:nvSpPr>
        <p:spPr>
          <a:xfrm>
            <a:off x="8643543" y="739663"/>
            <a:ext cx="1943095" cy="999853"/>
          </a:xfrm>
          <a:prstGeom prst="borderCallout1">
            <a:avLst>
              <a:gd name="adj1" fmla="val 55000"/>
              <a:gd name="adj2" fmla="val 394"/>
              <a:gd name="adj3" fmla="val 111946"/>
              <a:gd name="adj4" fmla="val -3088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embedding: float[] </a:t>
            </a:r>
          </a:p>
        </p:txBody>
      </p:sp>
    </p:spTree>
    <p:extLst>
      <p:ext uri="{BB962C8B-B14F-4D97-AF65-F5344CB8AC3E}">
        <p14:creationId xmlns:p14="http://schemas.microsoft.com/office/powerpoint/2010/main" val="587357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AAB-C6C3-455A-921C-EABAAEE8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E210-9E69-E9ED-1BE9-0EEC4483C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 Section nodes enhanced with with summary and its embeddings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6A470-C2F4-EC5F-BDB2-F3157B5E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250138"/>
            <a:ext cx="8307819" cy="50617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2" descr="Spring Digest – springBoot">
            <a:extLst>
              <a:ext uri="{FF2B5EF4-FFF2-40B4-BE49-F238E27FC236}">
                <a16:creationId xmlns:a16="http://schemas.microsoft.com/office/drawing/2014/main" id="{FE61BF1F-1D1C-05D5-4E2A-DDBB01CB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4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6133-9B44-191D-79A3-F4855D97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49F76-E68F-CB23-9AA0-7E15CDAC3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Hypothetical Questions Strategy by enhancing sections with summary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5E95E69-2072-7454-3D14-FE28305E3C41}"/>
              </a:ext>
            </a:extLst>
          </p:cNvPr>
          <p:cNvSpPr txBox="1">
            <a:spLocks/>
          </p:cNvSpPr>
          <p:nvPr/>
        </p:nvSpPr>
        <p:spPr>
          <a:xfrm>
            <a:off x="381000" y="1653988"/>
            <a:ext cx="5715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Use the LLM to generate hypothetical questions somebody might ask and add it to the graph</a:t>
            </a:r>
          </a:p>
          <a:p>
            <a:pPr marL="0" indent="0">
              <a:buNone/>
            </a:pPr>
            <a:r>
              <a:rPr lang="en-GB" sz="1800"/>
              <a:t>Calculate and add </a:t>
            </a:r>
            <a:r>
              <a:rPr lang="en-GB" sz="1800" dirty="0"/>
              <a:t>an embedding to each question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Benefits:</a:t>
            </a:r>
          </a:p>
          <a:p>
            <a:r>
              <a:rPr lang="en-GB" sz="1800" dirty="0"/>
              <a:t>Each </a:t>
            </a:r>
            <a:r>
              <a:rPr lang="en-GB" sz="1800" dirty="0" err="1"/>
              <a:t>quesition</a:t>
            </a:r>
            <a:r>
              <a:rPr lang="en-GB" sz="1800" dirty="0"/>
              <a:t> has its own embeddings and can be another path to find the most relevant section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8BFCEE-D99B-7FAA-4EA1-53CCEBB21115}"/>
              </a:ext>
            </a:extLst>
          </p:cNvPr>
          <p:cNvSpPr/>
          <p:nvPr/>
        </p:nvSpPr>
        <p:spPr>
          <a:xfrm>
            <a:off x="6932749" y="4386262"/>
            <a:ext cx="1548000" cy="154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Chunk</a:t>
            </a:r>
          </a:p>
        </p:txBody>
      </p:sp>
      <p:cxnSp>
        <p:nvCxnSpPr>
          <p:cNvPr id="8" name="Straight Arrow Connector 6">
            <a:extLst>
              <a:ext uri="{FF2B5EF4-FFF2-40B4-BE49-F238E27FC236}">
                <a16:creationId xmlns:a16="http://schemas.microsoft.com/office/drawing/2014/main" id="{ED6E0B78-B51D-95F2-7EB3-3855D7D2E778}"/>
              </a:ext>
            </a:extLst>
          </p:cNvPr>
          <p:cNvCxnSpPr>
            <a:stCxn id="7" idx="4"/>
            <a:endCxn id="7" idx="2"/>
          </p:cNvCxnSpPr>
          <p:nvPr/>
        </p:nvCxnSpPr>
        <p:spPr>
          <a:xfrm rot="5400000" flipH="1">
            <a:off x="6932749" y="5160262"/>
            <a:ext cx="774000" cy="774000"/>
          </a:xfrm>
          <a:prstGeom prst="bentConnector4">
            <a:avLst>
              <a:gd name="adj1" fmla="val -29535"/>
              <a:gd name="adj2" fmla="val 164036"/>
            </a:avLst>
          </a:prstGeom>
          <a:ln w="28575">
            <a:solidFill>
              <a:srgbClr val="0041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514CA5-5D38-B4A7-A3F2-3D9251D37323}"/>
              </a:ext>
            </a:extLst>
          </p:cNvPr>
          <p:cNvSpPr txBox="1"/>
          <p:nvPr/>
        </p:nvSpPr>
        <p:spPr>
          <a:xfrm>
            <a:off x="6537520" y="5910098"/>
            <a:ext cx="914400" cy="307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0041F0"/>
                </a:solidFill>
              </a:rPr>
              <a:t>NEXT</a:t>
            </a:r>
            <a:endParaRPr lang="en-GB" sz="1200" noProof="0" dirty="0">
              <a:solidFill>
                <a:srgbClr val="0041F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40AF83-C1C9-3E0D-EF1F-D927A361E176}"/>
              </a:ext>
            </a:extLst>
          </p:cNvPr>
          <p:cNvSpPr/>
          <p:nvPr/>
        </p:nvSpPr>
        <p:spPr>
          <a:xfrm>
            <a:off x="6932749" y="1469134"/>
            <a:ext cx="1548000" cy="15480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GB" sz="1600" dirty="0"/>
              <a:t>Section</a:t>
            </a:r>
          </a:p>
        </p:txBody>
      </p: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E476586F-A43D-616D-4D25-C3D547D4C90A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6840590" y="2335293"/>
            <a:ext cx="780350" cy="596031"/>
          </a:xfrm>
          <a:prstGeom prst="bentConnector4">
            <a:avLst>
              <a:gd name="adj1" fmla="val -58701"/>
              <a:gd name="adj2" fmla="val 180442"/>
            </a:avLst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4A0537-5B9F-65C5-ED2C-66C4EFB5DD10}"/>
              </a:ext>
            </a:extLst>
          </p:cNvPr>
          <p:cNvSpPr txBox="1"/>
          <p:nvPr/>
        </p:nvSpPr>
        <p:spPr>
          <a:xfrm>
            <a:off x="6529476" y="3212419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FF7800"/>
                </a:solidFill>
              </a:rPr>
              <a:t>CONTAINS</a:t>
            </a:r>
            <a:endParaRPr lang="en-GB" sz="1200" noProof="0" dirty="0">
              <a:solidFill>
                <a:srgbClr val="FF7800"/>
              </a:solidFill>
            </a:endParaRPr>
          </a:p>
        </p:txBody>
      </p: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EA17ECA6-AEF2-8577-203A-1F1F4A0C2816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>
            <a:off x="7706749" y="3017134"/>
            <a:ext cx="0" cy="1369128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CF0D2C-93AC-BC48-0F93-DA151C224EC0}"/>
              </a:ext>
            </a:extLst>
          </p:cNvPr>
          <p:cNvSpPr txBox="1"/>
          <p:nvPr/>
        </p:nvSpPr>
        <p:spPr>
          <a:xfrm rot="16200000">
            <a:off x="7595698" y="3580005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FF7800"/>
                </a:solidFill>
              </a:rPr>
              <a:t>CONTAINS</a:t>
            </a:r>
            <a:endParaRPr lang="en-GB" sz="1200" noProof="0" dirty="0">
              <a:solidFill>
                <a:srgbClr val="FF78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C6C7AE-3D69-6026-3B70-0A0982999D4C}"/>
              </a:ext>
            </a:extLst>
          </p:cNvPr>
          <p:cNvSpPr/>
          <p:nvPr/>
        </p:nvSpPr>
        <p:spPr>
          <a:xfrm>
            <a:off x="10268277" y="1475484"/>
            <a:ext cx="1548000" cy="154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Document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EE026E3E-204C-D7FB-F9E0-2695C5F916E4}"/>
              </a:ext>
            </a:extLst>
          </p:cNvPr>
          <p:cNvCxnSpPr>
            <a:cxnSpLocks/>
            <a:stCxn id="15" idx="2"/>
            <a:endCxn id="10" idx="6"/>
          </p:cNvCxnSpPr>
          <p:nvPr/>
        </p:nvCxnSpPr>
        <p:spPr>
          <a:xfrm flipH="1" flipV="1">
            <a:off x="8480749" y="2243134"/>
            <a:ext cx="1787528" cy="635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07D7BF-0575-B207-4EC3-56A9709A3D19}"/>
              </a:ext>
            </a:extLst>
          </p:cNvPr>
          <p:cNvSpPr txBox="1"/>
          <p:nvPr/>
        </p:nvSpPr>
        <p:spPr>
          <a:xfrm>
            <a:off x="8982931" y="1999195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CONTAINS</a:t>
            </a:r>
            <a:endParaRPr lang="en-GB" sz="1200" noProof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24FA71-1DF1-6C72-9333-8128399E592C}"/>
              </a:ext>
            </a:extLst>
          </p:cNvPr>
          <p:cNvSpPr/>
          <p:nvPr/>
        </p:nvSpPr>
        <p:spPr>
          <a:xfrm>
            <a:off x="10268277" y="3835351"/>
            <a:ext cx="1548000" cy="154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/>
              <a:t>Question</a:t>
            </a:r>
          </a:p>
        </p:txBody>
      </p:sp>
      <p:cxnSp>
        <p:nvCxnSpPr>
          <p:cNvPr id="30" name="Straight Arrow Connector 6">
            <a:extLst>
              <a:ext uri="{FF2B5EF4-FFF2-40B4-BE49-F238E27FC236}">
                <a16:creationId xmlns:a16="http://schemas.microsoft.com/office/drawing/2014/main" id="{70C78C7B-51DE-0081-0385-F97E1FBBFC72}"/>
              </a:ext>
            </a:extLst>
          </p:cNvPr>
          <p:cNvCxnSpPr>
            <a:cxnSpLocks/>
          </p:cNvCxnSpPr>
          <p:nvPr/>
        </p:nvCxnSpPr>
        <p:spPr>
          <a:xfrm>
            <a:off x="8365530" y="2826096"/>
            <a:ext cx="1959907" cy="1501401"/>
          </a:xfrm>
          <a:prstGeom prst="straightConnector1">
            <a:avLst/>
          </a:prstGeom>
          <a:ln w="28575">
            <a:solidFill>
              <a:srgbClr val="FF7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4CBEF9-1FCC-DDB6-AC36-7B53A7478C0A}"/>
              </a:ext>
            </a:extLst>
          </p:cNvPr>
          <p:cNvSpPr txBox="1"/>
          <p:nvPr/>
        </p:nvSpPr>
        <p:spPr>
          <a:xfrm rot="2252138">
            <a:off x="8798040" y="3625798"/>
            <a:ext cx="914400" cy="3075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GB" sz="1400" noProof="0" dirty="0">
                <a:solidFill>
                  <a:srgbClr val="FF7800"/>
                </a:solidFill>
              </a:rPr>
              <a:t>HAS_QUESTION</a:t>
            </a:r>
            <a:endParaRPr lang="en-GB" sz="1200" noProof="0" dirty="0">
              <a:solidFill>
                <a:srgbClr val="FF7800"/>
              </a:solidFill>
            </a:endParaRPr>
          </a:p>
        </p:txBody>
      </p:sp>
      <p:sp>
        <p:nvSpPr>
          <p:cNvPr id="37" name="Line Callout 1 36">
            <a:extLst>
              <a:ext uri="{FF2B5EF4-FFF2-40B4-BE49-F238E27FC236}">
                <a16:creationId xmlns:a16="http://schemas.microsoft.com/office/drawing/2014/main" id="{C2A44BD0-4FAB-74CF-EEF9-97BD79C601F4}"/>
              </a:ext>
            </a:extLst>
          </p:cNvPr>
          <p:cNvSpPr/>
          <p:nvPr/>
        </p:nvSpPr>
        <p:spPr>
          <a:xfrm>
            <a:off x="8548906" y="5707666"/>
            <a:ext cx="2132371" cy="769334"/>
          </a:xfrm>
          <a:prstGeom prst="borderCallout1">
            <a:avLst>
              <a:gd name="adj1" fmla="val 47323"/>
              <a:gd name="adj2" fmla="val -6194"/>
              <a:gd name="adj3" fmla="val -5736"/>
              <a:gd name="adj4" fmla="val -2029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ebmbedding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float[]</a:t>
            </a:r>
          </a:p>
        </p:txBody>
      </p:sp>
      <p:sp>
        <p:nvSpPr>
          <p:cNvPr id="38" name="Line Callout 1 37">
            <a:extLst>
              <a:ext uri="{FF2B5EF4-FFF2-40B4-BE49-F238E27FC236}">
                <a16:creationId xmlns:a16="http://schemas.microsoft.com/office/drawing/2014/main" id="{7661A489-D802-9311-4698-3292C7D33C79}"/>
              </a:ext>
            </a:extLst>
          </p:cNvPr>
          <p:cNvSpPr/>
          <p:nvPr/>
        </p:nvSpPr>
        <p:spPr>
          <a:xfrm>
            <a:off x="9867905" y="3129329"/>
            <a:ext cx="1943095" cy="499503"/>
          </a:xfrm>
          <a:prstGeom prst="borderCallout1">
            <a:avLst>
              <a:gd name="adj1" fmla="val -862"/>
              <a:gd name="adj2" fmla="val 56198"/>
              <a:gd name="adj3" fmla="val -50730"/>
              <a:gd name="adj4" fmla="val 62045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</p:txBody>
      </p:sp>
      <p:sp>
        <p:nvSpPr>
          <p:cNvPr id="39" name="Line Callout 1 38">
            <a:extLst>
              <a:ext uri="{FF2B5EF4-FFF2-40B4-BE49-F238E27FC236}">
                <a16:creationId xmlns:a16="http://schemas.microsoft.com/office/drawing/2014/main" id="{84A17AB7-60CA-4B7B-8D68-0BEEAB7857A2}"/>
              </a:ext>
            </a:extLst>
          </p:cNvPr>
          <p:cNvSpPr/>
          <p:nvPr/>
        </p:nvSpPr>
        <p:spPr>
          <a:xfrm>
            <a:off x="9099181" y="5015024"/>
            <a:ext cx="1943095" cy="499503"/>
          </a:xfrm>
          <a:prstGeom prst="borderCallout1">
            <a:avLst>
              <a:gd name="adj1" fmla="val -4102"/>
              <a:gd name="adj2" fmla="val 67025"/>
              <a:gd name="adj3" fmla="val -34260"/>
              <a:gd name="adj4" fmla="val 80191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questionId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question: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embedding: float[]</a:t>
            </a:r>
          </a:p>
        </p:txBody>
      </p:sp>
      <p:sp>
        <p:nvSpPr>
          <p:cNvPr id="24" name="Line Callout 1 23">
            <a:extLst>
              <a:ext uri="{FF2B5EF4-FFF2-40B4-BE49-F238E27FC236}">
                <a16:creationId xmlns:a16="http://schemas.microsoft.com/office/drawing/2014/main" id="{6320BC66-2154-B01A-78FE-1975C3C4D159}"/>
              </a:ext>
            </a:extLst>
          </p:cNvPr>
          <p:cNvSpPr/>
          <p:nvPr/>
        </p:nvSpPr>
        <p:spPr>
          <a:xfrm>
            <a:off x="8643543" y="739663"/>
            <a:ext cx="1943095" cy="999853"/>
          </a:xfrm>
          <a:prstGeom prst="borderCallout1">
            <a:avLst>
              <a:gd name="adj1" fmla="val 55000"/>
              <a:gd name="adj2" fmla="val 394"/>
              <a:gd name="adj3" fmla="val 111946"/>
              <a:gd name="adj4" fmla="val -30880"/>
            </a:avLst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sectionId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</a:p>
          <a:p>
            <a:r>
              <a:rPr lang="en-GB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documentUri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summary: string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embedding: float[] </a:t>
            </a:r>
          </a:p>
        </p:txBody>
      </p:sp>
    </p:spTree>
    <p:extLst>
      <p:ext uri="{BB962C8B-B14F-4D97-AF65-F5344CB8AC3E}">
        <p14:creationId xmlns:p14="http://schemas.microsoft.com/office/powerpoint/2010/main" val="3270825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EAAB-C6C3-455A-921C-EABAAEE8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– Data Preparation (IV)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E210-9E69-E9ED-1BE9-0EEC4483C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 Graph enhanced with Question nodes for each generated hypothetical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6A470-C2F4-EC5F-BDB2-F3157B5E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250138"/>
            <a:ext cx="8307819" cy="506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2" descr="Spring Digest – springBoot">
            <a:extLst>
              <a:ext uri="{FF2B5EF4-FFF2-40B4-BE49-F238E27FC236}">
                <a16:creationId xmlns:a16="http://schemas.microsoft.com/office/drawing/2014/main" id="{4C8E05FE-0371-D409-9630-F9B7D369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860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D31D-B8BE-EEE0-DF1C-A95A519C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&amp; Outlook &amp;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2CEB9-76A2-A287-B5F9-8F2F60AF5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Thanks to the Neo4J people for all the material that served as inspiration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D1C676A-D2F3-5F05-1EEA-149BAC0C9501}"/>
              </a:ext>
            </a:extLst>
          </p:cNvPr>
          <p:cNvSpPr txBox="1">
            <a:spLocks/>
          </p:cNvSpPr>
          <p:nvPr/>
        </p:nvSpPr>
        <p:spPr>
          <a:xfrm>
            <a:off x="381000" y="1653988"/>
            <a:ext cx="11430000" cy="465791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Summary</a:t>
            </a:r>
          </a:p>
          <a:p>
            <a:r>
              <a:rPr lang="en-GB" sz="1800" dirty="0"/>
              <a:t>a very fast moving field with a vibrant community (blogs, </a:t>
            </a:r>
            <a:r>
              <a:rPr lang="en-GB" sz="1800" dirty="0" err="1"/>
              <a:t>youtube</a:t>
            </a:r>
            <a:r>
              <a:rPr lang="en-GB" sz="1800" dirty="0"/>
              <a:t>, discord)</a:t>
            </a:r>
          </a:p>
          <a:p>
            <a:r>
              <a:rPr lang="en-GB" sz="1800" dirty="0"/>
              <a:t>Parsing and extracting the structure of a PDF document is hard</a:t>
            </a:r>
          </a:p>
          <a:p>
            <a:r>
              <a:rPr lang="en-GB" sz="1800" dirty="0"/>
              <a:t>With knowledge graph we can enhance context by relevant information and increase quality of the responses from the LLM</a:t>
            </a:r>
          </a:p>
          <a:p>
            <a:r>
              <a:rPr lang="en-GB" sz="1800" dirty="0"/>
              <a:t>Everything works locally -&gt; </a:t>
            </a:r>
            <a:r>
              <a:rPr lang="en-GB" sz="1800" b="1" dirty="0"/>
              <a:t>no data left </a:t>
            </a:r>
            <a:r>
              <a:rPr lang="en-GB" sz="1800" dirty="0"/>
              <a:t>my machine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Outlook &amp; Ideas</a:t>
            </a:r>
          </a:p>
          <a:p>
            <a:r>
              <a:rPr lang="en-GB" sz="1800" dirty="0"/>
              <a:t>Further invest into PDF extraction techniques and libraries</a:t>
            </a:r>
          </a:p>
          <a:p>
            <a:r>
              <a:rPr lang="en-GB" sz="1800" dirty="0"/>
              <a:t>More testing and evaluation</a:t>
            </a:r>
          </a:p>
          <a:p>
            <a:r>
              <a:rPr lang="en-GB" sz="1800" dirty="0"/>
              <a:t>Build a UI with </a:t>
            </a:r>
            <a:r>
              <a:rPr lang="en-GB" sz="1800" dirty="0" err="1"/>
              <a:t>streamlit</a:t>
            </a:r>
            <a:endParaRPr lang="en-GB" sz="1800" dirty="0"/>
          </a:p>
          <a:p>
            <a:r>
              <a:rPr lang="en-GB" sz="1800" dirty="0"/>
              <a:t>Further enhance knowledge graph with entity extraction (Entities as nodes)</a:t>
            </a:r>
          </a:p>
          <a:p>
            <a:r>
              <a:rPr lang="en-GB" sz="1800" dirty="0"/>
              <a:t>Use a separate Embedding node for all embeddings on all nodes</a:t>
            </a:r>
          </a:p>
        </p:txBody>
      </p:sp>
    </p:spTree>
    <p:extLst>
      <p:ext uri="{BB962C8B-B14F-4D97-AF65-F5344CB8AC3E}">
        <p14:creationId xmlns:p14="http://schemas.microsoft.com/office/powerpoint/2010/main" val="3871506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1B69-2163-BDBE-A88E-2979F925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C87DB-E518-1078-D197-0C7664B976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5077E-5205-ADCB-9303-A290AB298C34}"/>
              </a:ext>
            </a:extLst>
          </p:cNvPr>
          <p:cNvSpPr txBox="1"/>
          <p:nvPr/>
        </p:nvSpPr>
        <p:spPr>
          <a:xfrm>
            <a:off x="381000" y="1372782"/>
            <a:ext cx="911134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noProof="0" dirty="0"/>
              <a:t>Chunk Visualizer on Hugging Face: </a:t>
            </a:r>
            <a:r>
              <a:rPr lang="en-GB" sz="1600" noProof="0" dirty="0">
                <a:hlinkClick r:id="rId2"/>
              </a:rPr>
              <a:t>https://huggingface.co/spaces/m-ric/chunk_visualizer</a:t>
            </a:r>
            <a:endParaRPr lang="en-GB" sz="1600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noProof="0" dirty="0"/>
              <a:t>Chunk Viz: </a:t>
            </a:r>
            <a:r>
              <a:rPr lang="en-GB" sz="1600" noProof="0" dirty="0">
                <a:hlinkClick r:id="rId3"/>
              </a:rPr>
              <a:t>https://chunkviz.up.railway.app/</a:t>
            </a:r>
            <a:endParaRPr lang="en-GB" sz="1600" noProof="0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Neo4J: </a:t>
            </a:r>
            <a:r>
              <a:rPr lang="en-GB" sz="1600" dirty="0">
                <a:hlinkClick r:id="rId4"/>
              </a:rPr>
              <a:t>https://neo4j.com/</a:t>
            </a:r>
            <a:endParaRPr lang="en-GB" sz="1600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 err="1"/>
              <a:t>Ollama</a:t>
            </a:r>
            <a:r>
              <a:rPr lang="en-GB" sz="1600" dirty="0"/>
              <a:t>: </a:t>
            </a:r>
            <a:r>
              <a:rPr lang="en-GB" sz="1600" dirty="0">
                <a:hlinkClick r:id="rId5"/>
              </a:rPr>
              <a:t>https://ollama.com/</a:t>
            </a:r>
            <a:endParaRPr lang="en-GB" sz="1600" dirty="0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 err="1"/>
              <a:t>Langchain</a:t>
            </a:r>
            <a:r>
              <a:rPr lang="en-GB" sz="1600" dirty="0"/>
              <a:t>: https://</a:t>
            </a:r>
            <a:r>
              <a:rPr lang="en-GB" sz="1600" dirty="0" err="1"/>
              <a:t>www.langchain.com</a:t>
            </a:r>
            <a:r>
              <a:rPr lang="en-GB" sz="1600" dirty="0"/>
              <a:t>/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noProof="0" dirty="0"/>
              <a:t>Platys: </a:t>
            </a:r>
            <a:r>
              <a:rPr lang="en-GB" sz="1600" noProof="0" dirty="0">
                <a:hlinkClick r:id="rId6"/>
              </a:rPr>
              <a:t>https://github.com/trivadispf/platys</a:t>
            </a:r>
            <a:r>
              <a:rPr lang="en-GB" sz="1600" noProof="0" dirty="0"/>
              <a:t> and </a:t>
            </a:r>
            <a:r>
              <a:rPr lang="en-GB" sz="1600" noProof="0" dirty="0">
                <a:hlinkClick r:id="rId7"/>
              </a:rPr>
              <a:t>https://github.com/TrivadisPF/platys-modern-data-platform</a:t>
            </a:r>
            <a:r>
              <a:rPr lang="en-GB" sz="1600" noProof="0" dirty="0"/>
              <a:t>	</a:t>
            </a:r>
          </a:p>
          <a:p>
            <a:pPr algn="l" defTabSz="228600">
              <a:spcAft>
                <a:spcPts val="1200"/>
              </a:spcAft>
            </a:pPr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23339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860D-E97D-4D29-B931-5B3F240E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263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8F281DE6-9B71-1BFD-187A-ABC9DBCA5F1D}"/>
              </a:ext>
            </a:extLst>
          </p:cNvPr>
          <p:cNvGrpSpPr/>
          <p:nvPr/>
        </p:nvGrpSpPr>
        <p:grpSpPr>
          <a:xfrm>
            <a:off x="803564" y="173181"/>
            <a:ext cx="10446327" cy="4648198"/>
            <a:chOff x="803564" y="173181"/>
            <a:chExt cx="10446327" cy="464819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19CC07-AB03-6A07-B904-655CD017555C}"/>
                </a:ext>
              </a:extLst>
            </p:cNvPr>
            <p:cNvSpPr/>
            <p:nvPr/>
          </p:nvSpPr>
          <p:spPr>
            <a:xfrm>
              <a:off x="6608622" y="2826325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BC74F9-1494-BAAB-8BC0-EB2433D14620}"/>
                </a:ext>
              </a:extLst>
            </p:cNvPr>
            <p:cNvSpPr/>
            <p:nvPr/>
          </p:nvSpPr>
          <p:spPr>
            <a:xfrm>
              <a:off x="6608621" y="173181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A97DDA-F908-3154-4E97-CF60EF64CA29}"/>
                </a:ext>
              </a:extLst>
            </p:cNvPr>
            <p:cNvSpPr/>
            <p:nvPr/>
          </p:nvSpPr>
          <p:spPr>
            <a:xfrm>
              <a:off x="2757058" y="2826325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BAEF08-B226-2D02-702E-8EECFC397887}"/>
                </a:ext>
              </a:extLst>
            </p:cNvPr>
            <p:cNvSpPr/>
            <p:nvPr/>
          </p:nvSpPr>
          <p:spPr>
            <a:xfrm>
              <a:off x="2757057" y="173181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08605C-7C3E-A4B3-0001-56E2476FD3E2}"/>
                </a:ext>
              </a:extLst>
            </p:cNvPr>
            <p:cNvSpPr/>
            <p:nvPr/>
          </p:nvSpPr>
          <p:spPr>
            <a:xfrm>
              <a:off x="8534400" y="1468575"/>
              <a:ext cx="2715491" cy="1995054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Pure Data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867F3B-65BC-30DB-0C33-4FA534986615}"/>
                </a:ext>
              </a:extLst>
            </p:cNvPr>
            <p:cNvSpPr/>
            <p:nvPr/>
          </p:nvSpPr>
          <p:spPr>
            <a:xfrm>
              <a:off x="803564" y="1468575"/>
              <a:ext cx="2715491" cy="1995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Pure Text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68225E-1537-9515-FC5C-41C18D14F9BC}"/>
                </a:ext>
              </a:extLst>
            </p:cNvPr>
            <p:cNvSpPr/>
            <p:nvPr/>
          </p:nvSpPr>
          <p:spPr>
            <a:xfrm>
              <a:off x="4668982" y="1468575"/>
              <a:ext cx="2715491" cy="19950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Mixed </a:t>
              </a:r>
            </a:p>
            <a:p>
              <a:pPr algn="ctr"/>
              <a:r>
                <a:rPr lang="en-GB" sz="2400" b="1" dirty="0"/>
                <a:t>Text + Data</a:t>
              </a:r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1F0FFFEE-5DD6-588C-BF78-D177DAFA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Sources of Data for (Graph) RAG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5816D4-D20B-F97E-0E3D-9B73736D4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Each with different access patterns, supporting different kind of questions</a:t>
            </a:r>
          </a:p>
          <a:p>
            <a:endParaRPr lang="en-GB" dirty="0"/>
          </a:p>
        </p:txBody>
      </p:sp>
      <p:sp>
        <p:nvSpPr>
          <p:cNvPr id="54" name="Content Placeholder 12">
            <a:extLst>
              <a:ext uri="{FF2B5EF4-FFF2-40B4-BE49-F238E27FC236}">
                <a16:creationId xmlns:a16="http://schemas.microsoft.com/office/drawing/2014/main" id="{56831811-1966-243D-48B4-72ACF40F963C}"/>
              </a:ext>
            </a:extLst>
          </p:cNvPr>
          <p:cNvSpPr txBox="1">
            <a:spLocks/>
          </p:cNvSpPr>
          <p:nvPr/>
        </p:nvSpPr>
        <p:spPr>
          <a:xfrm>
            <a:off x="803564" y="4937371"/>
            <a:ext cx="2715491" cy="82296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latin typeface="+mj-lt"/>
              </a:rPr>
              <a:t>Unstructured data in PDFs,  plain text files, or images</a:t>
            </a:r>
          </a:p>
        </p:txBody>
      </p:sp>
      <p:sp>
        <p:nvSpPr>
          <p:cNvPr id="55" name="Content Placeholder 12">
            <a:extLst>
              <a:ext uri="{FF2B5EF4-FFF2-40B4-BE49-F238E27FC236}">
                <a16:creationId xmlns:a16="http://schemas.microsoft.com/office/drawing/2014/main" id="{EE480405-A532-331E-7E2B-04CF7D6EE790}"/>
              </a:ext>
            </a:extLst>
          </p:cNvPr>
          <p:cNvSpPr txBox="1">
            <a:spLocks/>
          </p:cNvSpPr>
          <p:nvPr/>
        </p:nvSpPr>
        <p:spPr>
          <a:xfrm>
            <a:off x="4668981" y="4937371"/>
            <a:ext cx="2715491" cy="135345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latin typeface="+mj-lt"/>
              </a:rPr>
              <a:t>Structured data together with long form text</a:t>
            </a:r>
          </a:p>
          <a:p>
            <a:pPr marL="0" indent="0" algn="ctr">
              <a:buNone/>
            </a:pPr>
            <a:r>
              <a:rPr lang="en-GB" sz="1600" dirty="0">
                <a:latin typeface="+mj-lt"/>
              </a:rPr>
              <a:t>Highly structured documents</a:t>
            </a:r>
          </a:p>
        </p:txBody>
      </p:sp>
      <p:sp>
        <p:nvSpPr>
          <p:cNvPr id="56" name="Content Placeholder 12">
            <a:extLst>
              <a:ext uri="{FF2B5EF4-FFF2-40B4-BE49-F238E27FC236}">
                <a16:creationId xmlns:a16="http://schemas.microsoft.com/office/drawing/2014/main" id="{841A3064-2FA6-709C-B0B1-3A5E0A6AB7E6}"/>
              </a:ext>
            </a:extLst>
          </p:cNvPr>
          <p:cNvSpPr txBox="1">
            <a:spLocks/>
          </p:cNvSpPr>
          <p:nvPr/>
        </p:nvSpPr>
        <p:spPr>
          <a:xfrm>
            <a:off x="8575963" y="4937371"/>
            <a:ext cx="2715491" cy="82296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latin typeface="+mj-lt"/>
              </a:rPr>
              <a:t>Structured data in a database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A9D70B84-EF01-EC22-EAF7-71406892C630}"/>
              </a:ext>
            </a:extLst>
          </p:cNvPr>
          <p:cNvSpPr/>
          <p:nvPr/>
        </p:nvSpPr>
        <p:spPr>
          <a:xfrm>
            <a:off x="9247910" y="3823852"/>
            <a:ext cx="1371598" cy="822960"/>
          </a:xfrm>
          <a:prstGeom prst="can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pic>
        <p:nvPicPr>
          <p:cNvPr id="62" name="Graphic 61" descr="Image with solid fill">
            <a:extLst>
              <a:ext uri="{FF2B5EF4-FFF2-40B4-BE49-F238E27FC236}">
                <a16:creationId xmlns:a16="http://schemas.microsoft.com/office/drawing/2014/main" id="{BBBF0059-1518-671D-D8F1-3CA181CA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9138" y="4262468"/>
            <a:ext cx="493197" cy="49319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97CCE67-776B-88D7-EFDB-9C53AC5D545C}"/>
              </a:ext>
            </a:extLst>
          </p:cNvPr>
          <p:cNvSpPr txBox="1"/>
          <p:nvPr/>
        </p:nvSpPr>
        <p:spPr>
          <a:xfrm>
            <a:off x="9933709" y="491836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E74E7295-C204-7E61-330E-6DD3BD93B4A7}"/>
              </a:ext>
            </a:extLst>
          </p:cNvPr>
          <p:cNvSpPr/>
          <p:nvPr/>
        </p:nvSpPr>
        <p:spPr>
          <a:xfrm>
            <a:off x="5400550" y="3823852"/>
            <a:ext cx="1371598" cy="822960"/>
          </a:xfrm>
          <a:prstGeom prst="can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EC8872-D8CF-AF0C-64A0-310964A4C9CB}"/>
              </a:ext>
            </a:extLst>
          </p:cNvPr>
          <p:cNvSpPr/>
          <p:nvPr/>
        </p:nvSpPr>
        <p:spPr>
          <a:xfrm>
            <a:off x="6188516" y="4100945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102965-F49F-1526-C1AB-8B5983393AF1}"/>
              </a:ext>
            </a:extLst>
          </p:cNvPr>
          <p:cNvSpPr/>
          <p:nvPr/>
        </p:nvSpPr>
        <p:spPr>
          <a:xfrm>
            <a:off x="6188516" y="4267181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D3F8D3-6374-15D8-798C-838E459463AF}"/>
              </a:ext>
            </a:extLst>
          </p:cNvPr>
          <p:cNvSpPr/>
          <p:nvPr/>
        </p:nvSpPr>
        <p:spPr>
          <a:xfrm>
            <a:off x="6188516" y="4433417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403ED8-EFC9-9C76-712E-4494FE611C9E}"/>
              </a:ext>
            </a:extLst>
          </p:cNvPr>
          <p:cNvSpPr txBox="1"/>
          <p:nvPr/>
        </p:nvSpPr>
        <p:spPr>
          <a:xfrm>
            <a:off x="6548733" y="4918364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A60E7D-BDA9-9B02-9D25-E5E8575B985F}"/>
              </a:ext>
            </a:extLst>
          </p:cNvPr>
          <p:cNvSpPr/>
          <p:nvPr/>
        </p:nvSpPr>
        <p:spPr>
          <a:xfrm>
            <a:off x="10011945" y="4096232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413C1-7869-4CBF-5562-0C3F0E461725}"/>
              </a:ext>
            </a:extLst>
          </p:cNvPr>
          <p:cNvSpPr/>
          <p:nvPr/>
        </p:nvSpPr>
        <p:spPr>
          <a:xfrm>
            <a:off x="10011945" y="4262468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42A01E-D420-5FA5-12AD-A3242C393FBB}"/>
              </a:ext>
            </a:extLst>
          </p:cNvPr>
          <p:cNvSpPr/>
          <p:nvPr/>
        </p:nvSpPr>
        <p:spPr>
          <a:xfrm>
            <a:off x="10011945" y="4428704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5A5731-BF4A-1AD1-7353-C5A5A7B77676}"/>
              </a:ext>
            </a:extLst>
          </p:cNvPr>
          <p:cNvSpPr txBox="1"/>
          <p:nvPr/>
        </p:nvSpPr>
        <p:spPr>
          <a:xfrm>
            <a:off x="10372162" y="4913651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F8E52E-E699-3B93-253F-220FEDD3F959}"/>
              </a:ext>
            </a:extLst>
          </p:cNvPr>
          <p:cNvSpPr/>
          <p:nvPr/>
        </p:nvSpPr>
        <p:spPr>
          <a:xfrm>
            <a:off x="9396995" y="4096232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835AAA-D4F7-E754-0B12-A190B2753C28}"/>
              </a:ext>
            </a:extLst>
          </p:cNvPr>
          <p:cNvSpPr/>
          <p:nvPr/>
        </p:nvSpPr>
        <p:spPr>
          <a:xfrm>
            <a:off x="9396995" y="4262468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68D3CD9-B9D0-4CE1-6F5D-FE696BF62EA8}"/>
              </a:ext>
            </a:extLst>
          </p:cNvPr>
          <p:cNvSpPr/>
          <p:nvPr/>
        </p:nvSpPr>
        <p:spPr>
          <a:xfrm>
            <a:off x="9396995" y="4428704"/>
            <a:ext cx="493843" cy="103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dirty="0" err="1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732F0D-EDA1-5590-2057-BBDCDC765C6B}"/>
              </a:ext>
            </a:extLst>
          </p:cNvPr>
          <p:cNvSpPr txBox="1"/>
          <p:nvPr/>
        </p:nvSpPr>
        <p:spPr>
          <a:xfrm>
            <a:off x="9757212" y="4913651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 dirty="0"/>
          </a:p>
        </p:txBody>
      </p:sp>
      <p:pic>
        <p:nvPicPr>
          <p:cNvPr id="81" name="Graphic 80" descr="Document with solid fill">
            <a:extLst>
              <a:ext uri="{FF2B5EF4-FFF2-40B4-BE49-F238E27FC236}">
                <a16:creationId xmlns:a16="http://schemas.microsoft.com/office/drawing/2014/main" id="{4704D9E4-BDEB-9FDD-D565-85BED917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032" y="3787857"/>
            <a:ext cx="493197" cy="493197"/>
          </a:xfrm>
          <a:prstGeom prst="rect">
            <a:avLst/>
          </a:prstGeom>
        </p:spPr>
      </p:pic>
      <p:pic>
        <p:nvPicPr>
          <p:cNvPr id="82" name="Graphic 81" descr="Document with solid fill">
            <a:extLst>
              <a:ext uri="{FF2B5EF4-FFF2-40B4-BE49-F238E27FC236}">
                <a16:creationId xmlns:a16="http://schemas.microsoft.com/office/drawing/2014/main" id="{A00827DE-720F-1967-E0F5-5630929CD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7511" y="3940258"/>
            <a:ext cx="493197" cy="493197"/>
          </a:xfrm>
          <a:prstGeom prst="rect">
            <a:avLst/>
          </a:prstGeom>
        </p:spPr>
      </p:pic>
      <p:pic>
        <p:nvPicPr>
          <p:cNvPr id="60" name="Graphic 59" descr="Document with solid fill">
            <a:extLst>
              <a:ext uri="{FF2B5EF4-FFF2-40B4-BE49-F238E27FC236}">
                <a16:creationId xmlns:a16="http://schemas.microsoft.com/office/drawing/2014/main" id="{AF8E226E-FFA9-FF51-8DDA-63FC8CFC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2548" y="4061187"/>
            <a:ext cx="493197" cy="493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7D19C-52F2-0B05-29EE-E11F7BDA0A3B}"/>
              </a:ext>
            </a:extLst>
          </p:cNvPr>
          <p:cNvSpPr txBox="1"/>
          <p:nvPr/>
        </p:nvSpPr>
        <p:spPr>
          <a:xfrm>
            <a:off x="803564" y="6293537"/>
            <a:ext cx="6097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000" noProof="0" dirty="0"/>
              <a:t>Source: Adapted from Neo4J</a:t>
            </a:r>
          </a:p>
        </p:txBody>
      </p:sp>
    </p:spTree>
    <p:extLst>
      <p:ext uri="{BB962C8B-B14F-4D97-AF65-F5344CB8AC3E}">
        <p14:creationId xmlns:p14="http://schemas.microsoft.com/office/powerpoint/2010/main" val="162251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8F281DE6-9B71-1BFD-187A-ABC9DBCA5F1D}"/>
              </a:ext>
            </a:extLst>
          </p:cNvPr>
          <p:cNvGrpSpPr/>
          <p:nvPr/>
        </p:nvGrpSpPr>
        <p:grpSpPr>
          <a:xfrm>
            <a:off x="803564" y="173181"/>
            <a:ext cx="10446327" cy="4648198"/>
            <a:chOff x="803564" y="173181"/>
            <a:chExt cx="10446327" cy="46481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EACDF8-B9CF-A629-3699-08F76E48209C}"/>
                </a:ext>
              </a:extLst>
            </p:cNvPr>
            <p:cNvSpPr/>
            <p:nvPr/>
          </p:nvSpPr>
          <p:spPr>
            <a:xfrm>
              <a:off x="2202872" y="1690251"/>
              <a:ext cx="7758546" cy="1524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19CC07-AB03-6A07-B904-655CD017555C}"/>
                </a:ext>
              </a:extLst>
            </p:cNvPr>
            <p:cNvSpPr/>
            <p:nvPr/>
          </p:nvSpPr>
          <p:spPr>
            <a:xfrm>
              <a:off x="6608622" y="2826325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3BC74F9-1494-BAAB-8BC0-EB2433D14620}"/>
                </a:ext>
              </a:extLst>
            </p:cNvPr>
            <p:cNvSpPr/>
            <p:nvPr/>
          </p:nvSpPr>
          <p:spPr>
            <a:xfrm>
              <a:off x="6608621" y="173181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A97DDA-F908-3154-4E97-CF60EF64CA29}"/>
                </a:ext>
              </a:extLst>
            </p:cNvPr>
            <p:cNvSpPr/>
            <p:nvPr/>
          </p:nvSpPr>
          <p:spPr>
            <a:xfrm>
              <a:off x="2757058" y="2826325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0BAEF08-B226-2D02-702E-8EECFC397887}"/>
                </a:ext>
              </a:extLst>
            </p:cNvPr>
            <p:cNvSpPr/>
            <p:nvPr/>
          </p:nvSpPr>
          <p:spPr>
            <a:xfrm>
              <a:off x="2757057" y="173181"/>
              <a:ext cx="2715491" cy="1995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GB" sz="2400" b="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B08605C-7C3E-A4B3-0001-56E2476FD3E2}"/>
                </a:ext>
              </a:extLst>
            </p:cNvPr>
            <p:cNvSpPr/>
            <p:nvPr/>
          </p:nvSpPr>
          <p:spPr>
            <a:xfrm>
              <a:off x="8534400" y="1468575"/>
              <a:ext cx="2715491" cy="1995054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Pure Data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867F3B-65BC-30DB-0C33-4FA534986615}"/>
                </a:ext>
              </a:extLst>
            </p:cNvPr>
            <p:cNvSpPr/>
            <p:nvPr/>
          </p:nvSpPr>
          <p:spPr>
            <a:xfrm>
              <a:off x="803564" y="1468575"/>
              <a:ext cx="2715491" cy="1995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Pure Text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968225E-1537-9515-FC5C-41C18D14F9BC}"/>
                </a:ext>
              </a:extLst>
            </p:cNvPr>
            <p:cNvSpPr/>
            <p:nvPr/>
          </p:nvSpPr>
          <p:spPr>
            <a:xfrm>
              <a:off x="4668982" y="1468575"/>
              <a:ext cx="2715491" cy="199505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GB" sz="2400" b="1" dirty="0"/>
                <a:t>Mixed </a:t>
              </a:r>
            </a:p>
            <a:p>
              <a:pPr algn="ctr"/>
              <a:r>
                <a:rPr lang="en-GB" sz="2400" b="1" dirty="0"/>
                <a:t>Text + Data</a:t>
              </a:r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1F0FFFEE-5DD6-588C-BF78-D177DAFA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Sources of Data for (Graph) RAG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5816D4-D20B-F97E-0E3D-9B73736D4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Each with different access patterns, supporting different kind of questions</a:t>
            </a:r>
          </a:p>
          <a:p>
            <a:endParaRPr lang="en-GB" dirty="0"/>
          </a:p>
        </p:txBody>
      </p:sp>
      <p:sp>
        <p:nvSpPr>
          <p:cNvPr id="41" name="Content Placeholder 12">
            <a:extLst>
              <a:ext uri="{FF2B5EF4-FFF2-40B4-BE49-F238E27FC236}">
                <a16:creationId xmlns:a16="http://schemas.microsoft.com/office/drawing/2014/main" id="{880BBC5E-806E-7CCF-49DD-31AC0734ADB9}"/>
              </a:ext>
            </a:extLst>
          </p:cNvPr>
          <p:cNvSpPr txBox="1">
            <a:spLocks/>
          </p:cNvSpPr>
          <p:nvPr/>
        </p:nvSpPr>
        <p:spPr>
          <a:xfrm>
            <a:off x="537493" y="5226523"/>
            <a:ext cx="3204000" cy="82296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latin typeface="+mj-lt"/>
              </a:rPr>
              <a:t>Find relevant documents plus context for </a:t>
            </a:r>
            <a:r>
              <a:rPr lang="en-GB" sz="1400" b="1" dirty="0">
                <a:latin typeface="+mj-lt"/>
              </a:rPr>
              <a:t>information search</a:t>
            </a:r>
          </a:p>
        </p:txBody>
      </p:sp>
      <p:sp>
        <p:nvSpPr>
          <p:cNvPr id="42" name="Content Placeholder 12">
            <a:extLst>
              <a:ext uri="{FF2B5EF4-FFF2-40B4-BE49-F238E27FC236}">
                <a16:creationId xmlns:a16="http://schemas.microsoft.com/office/drawing/2014/main" id="{B1D71EA5-4052-4F27-2D9A-C18D9A5B7389}"/>
              </a:ext>
            </a:extLst>
          </p:cNvPr>
          <p:cNvSpPr txBox="1">
            <a:spLocks/>
          </p:cNvSpPr>
          <p:nvPr/>
        </p:nvSpPr>
        <p:spPr>
          <a:xfrm>
            <a:off x="4424727" y="5226523"/>
            <a:ext cx="3204000" cy="82296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latin typeface="+mj-lt"/>
              </a:rPr>
              <a:t>Expand context and rank relevance for </a:t>
            </a:r>
            <a:r>
              <a:rPr lang="en-GB" sz="1400" b="1" dirty="0">
                <a:latin typeface="+mj-lt"/>
              </a:rPr>
              <a:t>information discovery</a:t>
            </a:r>
          </a:p>
        </p:txBody>
      </p:sp>
      <p:sp>
        <p:nvSpPr>
          <p:cNvPr id="43" name="Content Placeholder 12">
            <a:extLst>
              <a:ext uri="{FF2B5EF4-FFF2-40B4-BE49-F238E27FC236}">
                <a16:creationId xmlns:a16="http://schemas.microsoft.com/office/drawing/2014/main" id="{06D676D6-3B42-D8A9-A65E-2AD6E2F77B26}"/>
              </a:ext>
            </a:extLst>
          </p:cNvPr>
          <p:cNvSpPr txBox="1">
            <a:spLocks/>
          </p:cNvSpPr>
          <p:nvPr/>
        </p:nvSpPr>
        <p:spPr>
          <a:xfrm>
            <a:off x="8373273" y="5226523"/>
            <a:ext cx="3204000" cy="822960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latin typeface="+mj-lt"/>
              </a:rPr>
              <a:t>Directly query the knowledge graph for </a:t>
            </a:r>
            <a:r>
              <a:rPr lang="en-GB" sz="1400" b="1" dirty="0">
                <a:latin typeface="+mj-lt"/>
              </a:rPr>
              <a:t>information query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1F59B6D-C574-386A-BAB4-46563DE7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40" y="3909099"/>
            <a:ext cx="1218311" cy="12412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FA2ACB-155C-D137-B29D-253D3C36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55" y="3979677"/>
            <a:ext cx="1165860" cy="1211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5600B0-48F8-FF82-9B2E-A3FF0AEB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343" y="3909099"/>
            <a:ext cx="1165860" cy="1188720"/>
          </a:xfrm>
          <a:prstGeom prst="rect">
            <a:avLst/>
          </a:prstGeom>
        </p:spPr>
      </p:pic>
      <p:sp>
        <p:nvSpPr>
          <p:cNvPr id="50" name="Content Placeholder 12">
            <a:extLst>
              <a:ext uri="{FF2B5EF4-FFF2-40B4-BE49-F238E27FC236}">
                <a16:creationId xmlns:a16="http://schemas.microsoft.com/office/drawing/2014/main" id="{B804B43D-3D0F-974A-6F01-E6877153642A}"/>
              </a:ext>
            </a:extLst>
          </p:cNvPr>
          <p:cNvSpPr txBox="1">
            <a:spLocks/>
          </p:cNvSpPr>
          <p:nvPr/>
        </p:nvSpPr>
        <p:spPr>
          <a:xfrm>
            <a:off x="781748" y="3596784"/>
            <a:ext cx="2715491" cy="45436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latin typeface="+mj-lt"/>
              </a:rPr>
              <a:t>Vector Search</a:t>
            </a:r>
          </a:p>
        </p:txBody>
      </p:sp>
      <p:sp>
        <p:nvSpPr>
          <p:cNvPr id="51" name="Content Placeholder 12">
            <a:extLst>
              <a:ext uri="{FF2B5EF4-FFF2-40B4-BE49-F238E27FC236}">
                <a16:creationId xmlns:a16="http://schemas.microsoft.com/office/drawing/2014/main" id="{82BC3B2F-D536-CFEE-66D4-B96065801EA2}"/>
              </a:ext>
            </a:extLst>
          </p:cNvPr>
          <p:cNvSpPr txBox="1">
            <a:spLocks/>
          </p:cNvSpPr>
          <p:nvPr/>
        </p:nvSpPr>
        <p:spPr>
          <a:xfrm>
            <a:off x="4668984" y="3613364"/>
            <a:ext cx="2715491" cy="45436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latin typeface="+mj-lt"/>
              </a:rPr>
              <a:t>Search &amp; Pattern Matching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644ADF16-D1BD-32FB-C109-88ADC397F359}"/>
              </a:ext>
            </a:extLst>
          </p:cNvPr>
          <p:cNvSpPr txBox="1">
            <a:spLocks/>
          </p:cNvSpPr>
          <p:nvPr/>
        </p:nvSpPr>
        <p:spPr>
          <a:xfrm>
            <a:off x="8534398" y="3598094"/>
            <a:ext cx="2715491" cy="45436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latin typeface="+mj-lt"/>
              </a:rPr>
              <a:t>Graph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0D6BC-2A50-F620-74A4-4E90A2976660}"/>
              </a:ext>
            </a:extLst>
          </p:cNvPr>
          <p:cNvSpPr txBox="1"/>
          <p:nvPr/>
        </p:nvSpPr>
        <p:spPr>
          <a:xfrm>
            <a:off x="1197725" y="5995447"/>
            <a:ext cx="9768840" cy="406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72000" tIns="72000" rIns="72000" bIns="7200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b="1" dirty="0"/>
              <a:t>Graph RAG</a:t>
            </a:r>
            <a:r>
              <a:rPr lang="en-GB" sz="1600" dirty="0"/>
              <a:t> includes a </a:t>
            </a:r>
            <a:r>
              <a:rPr lang="en-GB" sz="1600" b="1" dirty="0"/>
              <a:t>graph database as a source of the contextual information</a:t>
            </a:r>
            <a:r>
              <a:rPr lang="en-GB" sz="1600" dirty="0"/>
              <a:t> sent to the LLM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32D61-888E-CB0F-D57D-9601234E9CD2}"/>
              </a:ext>
            </a:extLst>
          </p:cNvPr>
          <p:cNvSpPr txBox="1"/>
          <p:nvPr/>
        </p:nvSpPr>
        <p:spPr>
          <a:xfrm>
            <a:off x="803564" y="6432825"/>
            <a:ext cx="6097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228600">
              <a:spcAft>
                <a:spcPts val="1200"/>
              </a:spcAft>
            </a:pPr>
            <a:r>
              <a:rPr lang="en-GB" sz="1000" noProof="0" dirty="0"/>
              <a:t>Source: Adapted from Neo4J</a:t>
            </a:r>
          </a:p>
        </p:txBody>
      </p:sp>
    </p:spTree>
    <p:extLst>
      <p:ext uri="{BB962C8B-B14F-4D97-AF65-F5344CB8AC3E}">
        <p14:creationId xmlns:p14="http://schemas.microsoft.com/office/powerpoint/2010/main" val="403437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7A5B-C4BE-C6FB-97D3-821D2F1D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Modeling</a:t>
            </a:r>
            <a:r>
              <a:rPr lang="en-GB" dirty="0"/>
              <a:t>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5BE06-A0B7-9F2B-11C4-8A32AAA32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Start with a Minimum Viable Graph (MVG)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5F64BD23-F2D4-186F-32D3-2FF663DE5F1D}"/>
              </a:ext>
            </a:extLst>
          </p:cNvPr>
          <p:cNvSpPr txBox="1">
            <a:spLocks/>
          </p:cNvSpPr>
          <p:nvPr/>
        </p:nvSpPr>
        <p:spPr>
          <a:xfrm>
            <a:off x="381000" y="1329518"/>
            <a:ext cx="10744200" cy="4982381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Create, Enhance, Connect then repeat to grow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Create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identify interesting information, create records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Enhance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supercharge the data by enhancing some dimension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Connect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connect information to expand context and reveal knowledge</a:t>
            </a:r>
          </a:p>
        </p:txBody>
      </p:sp>
    </p:spTree>
    <p:extLst>
      <p:ext uri="{BB962C8B-B14F-4D97-AF65-F5344CB8AC3E}">
        <p14:creationId xmlns:p14="http://schemas.microsoft.com/office/powerpoint/2010/main" val="28243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0BE949-C449-FE24-1F55-617DAC03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29518"/>
            <a:ext cx="6892636" cy="501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2AAFC-B209-8FA5-C145-AE278B3A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Use Case – IIHF Official Rulebook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77AC3-7E04-45BF-3DF7-839D446E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918" y="1341792"/>
            <a:ext cx="3834082" cy="4970107"/>
          </a:xfrm>
          <a:prstGeom prst="rect">
            <a:avLst/>
          </a:prstGeo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F23D5722-B52F-C70F-5BE5-12B13ED76395}"/>
              </a:ext>
            </a:extLst>
          </p:cNvPr>
          <p:cNvSpPr txBox="1">
            <a:spLocks/>
          </p:cNvSpPr>
          <p:nvPr/>
        </p:nvSpPr>
        <p:spPr>
          <a:xfrm>
            <a:off x="629392" y="4273619"/>
            <a:ext cx="6395851" cy="1712062"/>
          </a:xfrm>
          <a:prstGeom prst="rect">
            <a:avLst/>
          </a:prstGeom>
          <a:solidFill>
            <a:srgbClr val="0070C0">
              <a:alpha val="83922"/>
            </a:srgbClr>
          </a:solidFill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+mj-lt"/>
              </a:rPr>
              <a:t>No matter where ice hockey is played, the object of the game is the same – </a:t>
            </a:r>
            <a:r>
              <a:rPr lang="en-GB" sz="1600" b="1" dirty="0">
                <a:solidFill>
                  <a:schemeClr val="bg1"/>
                </a:solidFill>
                <a:effectLst/>
                <a:latin typeface="+mj-lt"/>
              </a:rPr>
              <a:t>to put the puck into the opponent’s goal</a:t>
            </a:r>
            <a:endParaRPr lang="en-GB" sz="16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GB" sz="1600" dirty="0">
              <a:solidFill>
                <a:schemeClr val="bg1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+mj-lt"/>
              </a:rPr>
              <a:t>The comprehensive IIHF rule book </a:t>
            </a:r>
            <a:r>
              <a:rPr lang="en-GB" sz="1600" b="1" i="0" u="none" strike="noStrike" dirty="0">
                <a:solidFill>
                  <a:schemeClr val="bg1"/>
                </a:solidFill>
                <a:effectLst/>
                <a:latin typeface="+mj-lt"/>
              </a:rPr>
              <a:t>ensures a consistent set of rules for all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+mj-lt"/>
              </a:rPr>
              <a:t>, maintaining a fair and uniform standard of play globally, preserving the "language" of the game.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82C611-B07D-3664-F965-B3EEEB364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see if we can ask questions about the rules of ice hockey</a:t>
            </a:r>
          </a:p>
        </p:txBody>
      </p:sp>
    </p:spTree>
    <p:extLst>
      <p:ext uri="{BB962C8B-B14F-4D97-AF65-F5344CB8AC3E}">
        <p14:creationId xmlns:p14="http://schemas.microsoft.com/office/powerpoint/2010/main" val="209157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18A4-9E00-9D1F-7125-C2D95C3D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B0F00-DA41-A480-CBFE-78C7E693E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An LLM has limited context window, therefore we have to provide it with the right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7CE99-8014-5DBE-FD82-7795F6B8D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076" y="3596571"/>
            <a:ext cx="6923314" cy="278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1928D-FAA9-F59A-ACE6-66DB6AD940BF}"/>
              </a:ext>
            </a:extLst>
          </p:cNvPr>
          <p:cNvSpPr txBox="1"/>
          <p:nvPr/>
        </p:nvSpPr>
        <p:spPr>
          <a:xfrm>
            <a:off x="381000" y="1372782"/>
            <a:ext cx="114300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Load</a:t>
            </a:r>
            <a:r>
              <a:rPr lang="en-GB" dirty="0"/>
              <a:t> the document(s) and </a:t>
            </a:r>
            <a:r>
              <a:rPr lang="en-GB" b="1" dirty="0"/>
              <a:t>extract</a:t>
            </a:r>
            <a:r>
              <a:rPr lang="en-GB" dirty="0"/>
              <a:t> the information (PDF) as text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Split text data </a:t>
            </a:r>
            <a:r>
              <a:rPr lang="en-GB" dirty="0"/>
              <a:t>into </a:t>
            </a:r>
            <a:r>
              <a:rPr lang="en-GB" b="1" dirty="0"/>
              <a:t>right-sized</a:t>
            </a:r>
            <a:r>
              <a:rPr lang="en-GB" dirty="0"/>
              <a:t> </a:t>
            </a:r>
            <a:r>
              <a:rPr lang="en-GB" b="1" dirty="0"/>
              <a:t>chunks</a:t>
            </a:r>
            <a:r>
              <a:rPr lang="en-GB" dirty="0"/>
              <a:t> to improve information retrieval and because LLM has a limited context window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Create </a:t>
            </a:r>
            <a:r>
              <a:rPr lang="en-GB" b="1" dirty="0"/>
              <a:t>embeddings</a:t>
            </a:r>
            <a:r>
              <a:rPr lang="en-GB" dirty="0"/>
              <a:t> for </a:t>
            </a:r>
            <a:r>
              <a:rPr lang="en-GB" b="1" dirty="0"/>
              <a:t>each chunk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b="1" dirty="0"/>
              <a:t>Store embedding</a:t>
            </a:r>
            <a:r>
              <a:rPr lang="en-GB" dirty="0"/>
              <a:t> and corresponding text in a </a:t>
            </a:r>
            <a:r>
              <a:rPr lang="en-GB" b="1" dirty="0"/>
              <a:t>vector index</a:t>
            </a:r>
            <a:r>
              <a:rPr lang="en-GB" dirty="0"/>
              <a:t> in the database of your choice 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/>
          </a:p>
          <a:p>
            <a:r>
              <a:rPr lang="en-GB" sz="1800" b="1" dirty="0"/>
              <a:t>Challenges </a:t>
            </a:r>
            <a:r>
              <a:rPr lang="en-GB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How </a:t>
            </a:r>
            <a:r>
              <a:rPr lang="en-GB" sz="1600" b="1" dirty="0"/>
              <a:t>extract information</a:t>
            </a:r>
            <a:r>
              <a:rPr lang="en-GB" sz="1600" dirty="0"/>
              <a:t> from PDF?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What is the right </a:t>
            </a:r>
            <a:r>
              <a:rPr lang="en-GB" sz="1600" b="1" dirty="0"/>
              <a:t>chunking strategy</a:t>
            </a:r>
            <a:r>
              <a:rPr lang="en-GB" sz="1600" dirty="0"/>
              <a:t> and </a:t>
            </a:r>
            <a:r>
              <a:rPr lang="en-GB" sz="1600" b="1" dirty="0"/>
              <a:t>size</a:t>
            </a:r>
            <a:r>
              <a:rPr lang="en-GB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Which </a:t>
            </a:r>
            <a:r>
              <a:rPr lang="en-GB" sz="1600" b="1" dirty="0"/>
              <a:t>embedding model</a:t>
            </a:r>
            <a:r>
              <a:rPr lang="en-GB" sz="1600" dirty="0"/>
              <a:t> to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Which </a:t>
            </a:r>
            <a:r>
              <a:rPr lang="en-GB" sz="1600" b="1" dirty="0"/>
              <a:t>(vector) database </a:t>
            </a:r>
            <a:r>
              <a:rPr lang="en-GB" sz="1600" dirty="0"/>
              <a:t>to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How to </a:t>
            </a:r>
            <a:r>
              <a:rPr lang="en-GB" sz="1600" b="1" dirty="0"/>
              <a:t>model the (knowledge) database</a:t>
            </a:r>
            <a:r>
              <a:rPr lang="en-GB" sz="1600" dirty="0"/>
              <a:t>?</a:t>
            </a:r>
          </a:p>
          <a:p>
            <a:pPr marL="457200" indent="-457200">
              <a:buFont typeface="+mj-lt"/>
              <a:buAutoNum type="arabicPeriod" startAt="3"/>
            </a:pPr>
            <a:endParaRPr lang="en-GB" b="1" dirty="0"/>
          </a:p>
          <a:p>
            <a:pPr marL="457200" indent="-457200">
              <a:buFont typeface="+mj-lt"/>
              <a:buAutoNum type="arabicPeriod" startAt="3"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6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B00E-6118-EC22-D1EB-422F4012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Preprocessing– Extract text from PDF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AEF8A-2236-2A91-2905-81F75E543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Convert PDF to a markup language such HTML or Markdown to simplify further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C3167-DC84-C661-36EF-7D7E935A632A}"/>
              </a:ext>
            </a:extLst>
          </p:cNvPr>
          <p:cNvSpPr txBox="1"/>
          <p:nvPr/>
        </p:nvSpPr>
        <p:spPr>
          <a:xfrm>
            <a:off x="380999" y="1372782"/>
            <a:ext cx="539965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This is </a:t>
            </a:r>
            <a:r>
              <a:rPr lang="en-GB" sz="1600" b="1" dirty="0"/>
              <a:t>known to be a hard problem </a:t>
            </a:r>
            <a:r>
              <a:rPr lang="en-GB" sz="1600" dirty="0"/>
              <a:t>and I did not get a satisfying result with the options I have tried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hlinkClick r:id="rId2"/>
              </a:rPr>
              <a:t>Unstructured.Io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hlinkClick r:id="rId3"/>
              </a:rPr>
              <a:t>LLMSherpa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4"/>
              </a:rPr>
              <a:t>LLamaParse</a:t>
            </a:r>
            <a:r>
              <a:rPr lang="en-GB" sz="1400" dirty="0"/>
              <a:t> (example)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dirty="0"/>
              <a:t>At the end I decided </a:t>
            </a:r>
            <a:r>
              <a:rPr lang="en-GB" sz="1400" b="1" dirty="0"/>
              <a:t>to manually convert</a:t>
            </a:r>
            <a:r>
              <a:rPr lang="en-GB" sz="1400" dirty="0"/>
              <a:t> the PDF into a markdown document</a:t>
            </a:r>
          </a:p>
          <a:p>
            <a:endParaRPr lang="en-GB" sz="1400" dirty="0"/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0827-8B81-0FDF-54A0-26E3A4396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33" y="1462833"/>
            <a:ext cx="3988700" cy="3753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303E5-BF70-FBA2-C4AA-4C17CF978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342" y="3093424"/>
            <a:ext cx="5399658" cy="33236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0468-450C-4F5A-1C50-7C73337E0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76" y="3339436"/>
            <a:ext cx="3356965" cy="31152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2" descr="Spring Digest – springBoot">
            <a:extLst>
              <a:ext uri="{FF2B5EF4-FFF2-40B4-BE49-F238E27FC236}">
                <a16:creationId xmlns:a16="http://schemas.microsoft.com/office/drawing/2014/main" id="{5A69658C-AD83-3A4B-2F30-168369EB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95" y="73639"/>
            <a:ext cx="1076509" cy="1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2886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6" id="{8098082F-310A-DB47-A13D-D314B63E48F2}" vid="{CE2CD65B-58E9-9647-99E1-34F35D9EE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2BC60AA9B80489706D9764E23779B" ma:contentTypeVersion="15" ma:contentTypeDescription="Create a new document." ma:contentTypeScope="" ma:versionID="919bb05c760dba8c19876fd48a85042c">
  <xsd:schema xmlns:xsd="http://www.w3.org/2001/XMLSchema" xmlns:xs="http://www.w3.org/2001/XMLSchema" xmlns:p="http://schemas.microsoft.com/office/2006/metadata/properties" xmlns:ns3="ad06d161-7373-42a1-844f-05c40ca7af7a" xmlns:ns4="ba89791d-0f98-4a45-b790-485e27085a69" targetNamespace="http://schemas.microsoft.com/office/2006/metadata/properties" ma:root="true" ma:fieldsID="f293ccc4db9a6b90651e0627fdf967bd" ns3:_="" ns4:_="">
    <xsd:import namespace="ad06d161-7373-42a1-844f-05c40ca7af7a"/>
    <xsd:import namespace="ba89791d-0f98-4a45-b790-485e27085a69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06d161-7373-42a1-844f-05c40ca7af7a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89791d-0f98-4a45-b790-485e27085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89791d-0f98-4a45-b790-485e27085a69" xsi:nil="true"/>
  </documentManagement>
</p:properties>
</file>

<file path=customXml/itemProps1.xml><?xml version="1.0" encoding="utf-8"?>
<ds:datastoreItem xmlns:ds="http://schemas.openxmlformats.org/officeDocument/2006/customXml" ds:itemID="{A3F639ED-9DC8-4655-81F7-07079A7E2B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06d161-7373-42a1-844f-05c40ca7af7a"/>
    <ds:schemaRef ds:uri="ba89791d-0f98-4a45-b790-485e27085a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ba89791d-0f98-4a45-b790-485e27085a69"/>
    <ds:schemaRef ds:uri="http://schemas.microsoft.com/office/infopath/2007/PartnerControls"/>
    <ds:schemaRef ds:uri="http://schemas.openxmlformats.org/package/2006/metadata/core-properties"/>
    <ds:schemaRef ds:uri="ad06d161-7373-42a1-844f-05c40ca7af7a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5296</TotalTime>
  <Words>1853</Words>
  <Application>Microsoft Macintosh PowerPoint</Application>
  <PresentationFormat>Widescreen</PresentationFormat>
  <Paragraphs>342</Paragraphs>
  <Slides>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Courier New</vt:lpstr>
      <vt:lpstr>Graphik</vt:lpstr>
      <vt:lpstr>Graphik Semibold</vt:lpstr>
      <vt:lpstr>Helvetica</vt:lpstr>
      <vt:lpstr>Accenture 2020</vt:lpstr>
      <vt:lpstr>Introducing Graph RAG</vt:lpstr>
      <vt:lpstr>Retrieval Augmented Generation (RAG)</vt:lpstr>
      <vt:lpstr>A Knowledge Stack</vt:lpstr>
      <vt:lpstr>The Sources of Data for (Graph) RAG</vt:lpstr>
      <vt:lpstr>The Sources of Data for (Graph) RAG</vt:lpstr>
      <vt:lpstr>Data Modeling Strategy</vt:lpstr>
      <vt:lpstr>Demo Use Case – IIHF Official Rulebook</vt:lpstr>
      <vt:lpstr>Preprocessing</vt:lpstr>
      <vt:lpstr>Preprocessing– Extract text from PDF</vt:lpstr>
      <vt:lpstr>Preprocessing – Chunking Strategy and Size</vt:lpstr>
      <vt:lpstr>Preprocessing – Which Embedding Model?</vt:lpstr>
      <vt:lpstr>Preprocessing – Which Vector DB to use?</vt:lpstr>
      <vt:lpstr>PowerPoint Presentation</vt:lpstr>
      <vt:lpstr>Preprocessing – Data Preparation</vt:lpstr>
      <vt:lpstr>Preprocessing – Data Preparation</vt:lpstr>
      <vt:lpstr>Data Modeling Strategy</vt:lpstr>
      <vt:lpstr>Preprocessing – Data Preparation</vt:lpstr>
      <vt:lpstr>Preprocessing – Data Preparation</vt:lpstr>
      <vt:lpstr>Preprocessing – Data Preparation</vt:lpstr>
      <vt:lpstr>Testing RAG Chain</vt:lpstr>
      <vt:lpstr>Preprocessing – Data Preparation (II)</vt:lpstr>
      <vt:lpstr>Preprocessing – Data Preparation (II)</vt:lpstr>
      <vt:lpstr>Preprocessing – Data Preparation</vt:lpstr>
      <vt:lpstr>Testing RAG Chain</vt:lpstr>
      <vt:lpstr>Preprocessing – Data Preparation (III)</vt:lpstr>
      <vt:lpstr>Preprocessing – Data Preparation (III)</vt:lpstr>
      <vt:lpstr>Preprocessing – Data Preparation (III)</vt:lpstr>
      <vt:lpstr>Preprocessing – Data Preparation (III)</vt:lpstr>
      <vt:lpstr>Testing RAG Chain</vt:lpstr>
      <vt:lpstr>Preprocessing – Data Preparation (IV)</vt:lpstr>
      <vt:lpstr>Preprocessing – Data Preparation (IV)</vt:lpstr>
      <vt:lpstr>Preprocessing – Data Preparation (V)</vt:lpstr>
      <vt:lpstr>Preprocessing – Data Preparation (IV)</vt:lpstr>
      <vt:lpstr>Summary &amp; Outlook &amp; Ideas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Schmutz, Guido</dc:creator>
  <cp:lastModifiedBy>Schmutz, Guido</cp:lastModifiedBy>
  <cp:revision>233</cp:revision>
  <dcterms:created xsi:type="dcterms:W3CDTF">2024-05-31T20:07:25Z</dcterms:created>
  <dcterms:modified xsi:type="dcterms:W3CDTF">2024-06-07T08:35:47Z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0x010100A0B2BC60AA9B80489706D9764E23779B</vt:lpwstr>
  </property>
</Properties>
</file>